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256" r:id="rId2"/>
    <p:sldId id="257" r:id="rId3"/>
    <p:sldId id="259" r:id="rId4"/>
    <p:sldId id="266" r:id="rId5"/>
    <p:sldId id="296" r:id="rId6"/>
    <p:sldId id="301" r:id="rId7"/>
    <p:sldId id="302" r:id="rId8"/>
    <p:sldId id="297" r:id="rId9"/>
    <p:sldId id="274" r:id="rId10"/>
    <p:sldId id="304" r:id="rId11"/>
    <p:sldId id="298" r:id="rId12"/>
    <p:sldId id="305" r:id="rId13"/>
    <p:sldId id="299" r:id="rId14"/>
    <p:sldId id="290" r:id="rId15"/>
    <p:sldId id="295" r:id="rId16"/>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D57"/>
    <a:srgbClr val="666E8A"/>
    <a:srgbClr val="FCFBF7"/>
    <a:srgbClr val="F8FAF7"/>
    <a:srgbClr val="3C4750"/>
    <a:srgbClr val="433D3C"/>
    <a:srgbClr val="76592F"/>
    <a:srgbClr val="D7B76E"/>
    <a:srgbClr val="211E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4707"/>
  </p:normalViewPr>
  <p:slideViewPr>
    <p:cSldViewPr snapToGrid="0" showGuides="1">
      <p:cViewPr varScale="1">
        <p:scale>
          <a:sx n="115" d="100"/>
          <a:sy n="115" d="100"/>
        </p:scale>
        <p:origin x="640" y="192"/>
      </p:cViewPr>
      <p:guideLst>
        <p:guide orient="horz" pos="2147"/>
        <p:guide pos="3863"/>
      </p:guideLst>
    </p:cSldViewPr>
  </p:slideViewPr>
  <p:notesTextViewPr>
    <p:cViewPr>
      <p:scale>
        <a:sx n="1" d="1"/>
        <a:sy n="1" d="1"/>
      </p:scale>
      <p:origin x="0" y="0"/>
    </p:cViewPr>
  </p:notesTextViewPr>
  <p:sorterViewPr>
    <p:cViewPr>
      <p:scale>
        <a:sx n="74" d="100"/>
        <a:sy n="7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2025/8/1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03C77-A78C-4252-8C67-1586AC059ABC}" type="datetimeFigureOut">
              <a:rPr lang="zh-CN" altLang="en-US" smtClean="0"/>
              <a:t>2025/8/1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9E83-3291-442D-B23D-7491AF5F72D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矩形 3"/>
          <p:cNvSpPr/>
          <p:nvPr userDrawn="1"/>
        </p:nvSpPr>
        <p:spPr>
          <a:xfrm>
            <a:off x="493634" y="0"/>
            <a:ext cx="714526" cy="1179982"/>
          </a:xfrm>
          <a:prstGeom prst="rect">
            <a:avLst/>
          </a:prstGeom>
          <a:solidFill>
            <a:srgbClr val="444D57"/>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57698" y="551761"/>
            <a:ext cx="3629564" cy="456129"/>
          </a:xfrm>
          <a:prstGeom prst="rect">
            <a:avLst/>
          </a:prstGeom>
        </p:spPr>
        <p:txBody>
          <a:bodyPr>
            <a:noAutofit/>
          </a:bodyPr>
          <a:lstStyle>
            <a:lvl1pPr>
              <a:defRPr sz="2400" b="1">
                <a:solidFill>
                  <a:srgbClr val="211E20"/>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635500" y="53070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chemeClr val="bg1"/>
          </a:solidFill>
          <a:ln>
            <a:noFill/>
          </a:ln>
        </p:spPr>
        <p:txBody>
          <a:bodyPr vert="horz" wrap="square" lIns="91392" tIns="45696" rIns="91392" bIns="45696" numCol="1" anchor="t" anchorCtr="0" compatLnSpc="1"/>
          <a:lstStyle/>
          <a:p>
            <a:endParaRPr lang="zh-CN" altLang="en-US" sz="180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2088782-2B32-4233-814D-CED713BD12C4}" type="datetimeFigureOut">
              <a:rPr lang="zh-CN" altLang="en-US" smtClean="0"/>
              <a:t>2025/8/1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5934215-EF33-4E28-8D1D-CB1C76F570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2025/8/1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FCF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3.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2.xml"/><Relationship Id="rId2" Type="http://schemas.openxmlformats.org/officeDocument/2006/relationships/tags" Target="../tags/tag59.xml"/><Relationship Id="rId16" Type="http://schemas.openxmlformats.org/officeDocument/2006/relationships/tags" Target="../tags/tag73.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3" Type="http://schemas.openxmlformats.org/officeDocument/2006/relationships/tags" Target="../tags/tag76.xml"/><Relationship Id="rId21" Type="http://schemas.openxmlformats.org/officeDocument/2006/relationships/notesSlide" Target="../notesSlides/notesSlide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1.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6" Type="http://schemas.openxmlformats.org/officeDocument/2006/relationships/notesSlide" Target="../notesSlides/notesSlide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slideLayout" Target="../slideLayouts/slideLayout2.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slideLayout" Target="../slideLayouts/slideLayout2.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1491176"/>
            <a:ext cx="1997612" cy="562707"/>
          </a:xfrm>
          <a:prstGeom prst="rect">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389476" y="5428903"/>
            <a:ext cx="1802524" cy="442793"/>
          </a:xfrm>
          <a:prstGeom prst="rect">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986582" y="468844"/>
            <a:ext cx="8192759" cy="4178106"/>
            <a:chOff x="956602" y="393894"/>
            <a:chExt cx="8192759" cy="4178106"/>
          </a:xfrm>
          <a:effectLst>
            <a:outerShdw blurRad="101600" dist="38100" dir="2700000" algn="tl" rotWithShape="0">
              <a:prstClr val="black">
                <a:alpha val="20000"/>
              </a:prstClr>
            </a:outerShdw>
          </a:effectLst>
        </p:grpSpPr>
        <p:cxnSp>
          <p:nvCxnSpPr>
            <p:cNvPr id="6" name="直接连接符 5"/>
            <p:cNvCxnSpPr/>
            <p:nvPr/>
          </p:nvCxnSpPr>
          <p:spPr>
            <a:xfrm>
              <a:off x="1005840" y="460085"/>
              <a:ext cx="8143521" cy="0"/>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56602" y="393894"/>
              <a:ext cx="0" cy="4178106"/>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385200" y="2053883"/>
            <a:ext cx="7779433" cy="4318781"/>
            <a:chOff x="3385200" y="2053883"/>
            <a:chExt cx="7779433" cy="4318781"/>
          </a:xfrm>
          <a:effectLst>
            <a:outerShdw blurRad="101600" dist="38100" dir="2700000" algn="tl" rotWithShape="0">
              <a:prstClr val="black">
                <a:alpha val="20000"/>
              </a:prstClr>
            </a:outerShdw>
          </a:effectLst>
        </p:grpSpPr>
        <p:cxnSp>
          <p:nvCxnSpPr>
            <p:cNvPr id="9" name="直接连接符 8"/>
            <p:cNvCxnSpPr/>
            <p:nvPr/>
          </p:nvCxnSpPr>
          <p:spPr>
            <a:xfrm>
              <a:off x="3385200" y="6307439"/>
              <a:ext cx="7779433" cy="0"/>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099407" y="2053883"/>
              <a:ext cx="0" cy="4318781"/>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453119" y="1125414"/>
            <a:ext cx="10359130" cy="5425288"/>
            <a:chOff x="1453119" y="1125414"/>
            <a:chExt cx="10359130" cy="5425288"/>
          </a:xfrm>
          <a:effectLst>
            <a:outerShdw blurRad="101600" dist="38100" dir="2700000" algn="tl" rotWithShape="0">
              <a:prstClr val="black">
                <a:alpha val="20000"/>
              </a:prstClr>
            </a:outerShdw>
          </a:effectLst>
        </p:grpSpPr>
        <p:cxnSp>
          <p:nvCxnSpPr>
            <p:cNvPr id="7" name="直接连接符 6"/>
            <p:cNvCxnSpPr/>
            <p:nvPr/>
          </p:nvCxnSpPr>
          <p:spPr>
            <a:xfrm>
              <a:off x="1453119" y="1125414"/>
              <a:ext cx="10359130" cy="0"/>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19310" y="1125414"/>
              <a:ext cx="0" cy="5425288"/>
            </a:xfrm>
            <a:prstGeom prst="line">
              <a:avLst/>
            </a:prstGeom>
            <a:ln w="127000">
              <a:solidFill>
                <a:srgbClr val="666E8A"/>
              </a:solidFill>
            </a:ln>
          </p:spPr>
          <p:style>
            <a:lnRef idx="1">
              <a:schemeClr val="accent1"/>
            </a:lnRef>
            <a:fillRef idx="0">
              <a:schemeClr val="accent1"/>
            </a:fillRef>
            <a:effectRef idx="0">
              <a:schemeClr val="accent1"/>
            </a:effectRef>
            <a:fontRef idx="minor">
              <a:schemeClr val="tx1"/>
            </a:fontRef>
          </p:style>
        </p:cxnSp>
      </p:grpSp>
      <p:sp>
        <p:nvSpPr>
          <p:cNvPr id="61" name="矩形 259"/>
          <p:cNvSpPr>
            <a:spLocks noChangeArrowheads="1"/>
          </p:cNvSpPr>
          <p:nvPr/>
        </p:nvSpPr>
        <p:spPr bwMode="auto">
          <a:xfrm>
            <a:off x="3093720" y="1774190"/>
            <a:ext cx="6623050" cy="22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6000" b="1" cap="all" dirty="0">
                <a:solidFill>
                  <a:srgbClr val="666E8A"/>
                </a:solidFill>
                <a:effectLst>
                  <a:outerShdw blurRad="25400" dist="25400" dir="2700000" algn="tl">
                    <a:srgbClr val="000000">
                      <a:alpha val="25000"/>
                    </a:srgbClr>
                  </a:outerShdw>
                </a:effectLst>
                <a:latin typeface="思源宋体 CN Heavy" panose="02020900000000000000" pitchFamily="18" charset="-122"/>
                <a:ea typeface="思源宋体 CN Heavy" panose="02020900000000000000" pitchFamily="18" charset="-122"/>
                <a:cs typeface="Arial" panose="020B0604020202020204" pitchFamily="34" charset="0"/>
              </a:rPr>
              <a:t>基于</a:t>
            </a:r>
            <a:r>
              <a:rPr lang="en-US" altLang="zh-CN" sz="6000" b="1" cap="all" dirty="0">
                <a:solidFill>
                  <a:srgbClr val="666E8A"/>
                </a:solidFill>
                <a:effectLst>
                  <a:outerShdw blurRad="25400" dist="25400" dir="2700000" algn="tl">
                    <a:srgbClr val="000000">
                      <a:alpha val="25000"/>
                    </a:srgbClr>
                  </a:outerShdw>
                </a:effectLst>
                <a:latin typeface="思源宋体 CN Heavy" panose="02020900000000000000" pitchFamily="18" charset="-122"/>
                <a:ea typeface="思源宋体 CN Heavy" panose="02020900000000000000" pitchFamily="18" charset="-122"/>
                <a:cs typeface="Arial" panose="020B0604020202020204" pitchFamily="34" charset="0"/>
              </a:rPr>
              <a:t>Matlab</a:t>
            </a:r>
            <a:r>
              <a:rPr lang="zh-CN" altLang="en-US" sz="6000" b="1" cap="all" dirty="0">
                <a:solidFill>
                  <a:srgbClr val="666E8A"/>
                </a:solidFill>
                <a:effectLst>
                  <a:outerShdw blurRad="25400" dist="25400" dir="2700000" algn="tl">
                    <a:srgbClr val="000000">
                      <a:alpha val="25000"/>
                    </a:srgbClr>
                  </a:outerShdw>
                </a:effectLst>
                <a:latin typeface="思源宋体 CN Heavy" panose="02020900000000000000" pitchFamily="18" charset="-122"/>
                <a:ea typeface="思源宋体 CN Heavy" panose="02020900000000000000" pitchFamily="18" charset="-122"/>
                <a:cs typeface="Arial" panose="020B0604020202020204" pitchFamily="34" charset="0"/>
              </a:rPr>
              <a:t>的弦音振动仿真程序</a:t>
            </a:r>
          </a:p>
        </p:txBody>
      </p:sp>
      <p:sp>
        <p:nvSpPr>
          <p:cNvPr id="3" name="TextBox 82"/>
          <p:cNvSpPr txBox="1"/>
          <p:nvPr/>
        </p:nvSpPr>
        <p:spPr>
          <a:xfrm>
            <a:off x="3762452" y="5105400"/>
            <a:ext cx="6581140" cy="430374"/>
          </a:xfrm>
          <a:prstGeom prst="rect">
            <a:avLst/>
          </a:prstGeom>
          <a:noFill/>
        </p:spPr>
        <p:txBody>
          <a:bodyPr wrap="square" rtlCol="0">
            <a:spAutoFit/>
          </a:bodyPr>
          <a:lstStyle/>
          <a:p>
            <a:pPr>
              <a:lnSpc>
                <a:spcPct val="120000"/>
              </a:lnSpc>
            </a:pPr>
            <a:r>
              <a:rPr lang="zh-CN" altLang="en-US" sz="2000" dirty="0">
                <a:solidFill>
                  <a:srgbClr val="433D3C"/>
                </a:solidFill>
                <a:latin typeface="思源黑体" panose="020B0500000000000000" pitchFamily="34" charset="-122"/>
                <a:ea typeface="思源黑体" panose="020B0500000000000000" pitchFamily="34" charset="-122"/>
              </a:rPr>
              <a:t>小组成员：</a:t>
            </a:r>
            <a:r>
              <a:rPr lang="en-US" altLang="zh-CN" sz="2000" dirty="0">
                <a:solidFill>
                  <a:srgbClr val="433D3C"/>
                </a:solidFill>
                <a:latin typeface="思源黑体" panose="020B0500000000000000" pitchFamily="34" charset="-122"/>
                <a:ea typeface="思源黑体" panose="020B0500000000000000" pitchFamily="34" charset="-122"/>
              </a:rPr>
              <a:t>Ziggy Xuan</a:t>
            </a:r>
            <a:endParaRPr lang="zh-CN" altLang="en-US" sz="2000" dirty="0">
              <a:solidFill>
                <a:srgbClr val="433D3C"/>
              </a:solidFill>
              <a:latin typeface="思源黑体" panose="020B0500000000000000" pitchFamily="34" charset="-122"/>
              <a:ea typeface="思源黑体" panose="020B05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t>程序设计</a:t>
            </a:r>
          </a:p>
        </p:txBody>
      </p:sp>
      <p:sp>
        <p:nvSpPr>
          <p:cNvPr id="5" name="椭圆 4"/>
          <p:cNvSpPr/>
          <p:nvPr>
            <p:custDataLst>
              <p:tags r:id="rId1"/>
            </p:custDataLst>
          </p:nvPr>
        </p:nvSpPr>
        <p:spPr>
          <a:xfrm>
            <a:off x="688592" y="1269618"/>
            <a:ext cx="1174618" cy="1174618"/>
          </a:xfrm>
          <a:prstGeom prst="ellipse">
            <a:avLst/>
          </a:prstGeom>
          <a:solidFill>
            <a:srgbClr val="444D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05</a:t>
            </a:r>
            <a:endParaRPr lang="zh-CN" altLang="en-US" dirty="0">
              <a:latin typeface="思源黑体" panose="020B0500000000000000" pitchFamily="34" charset="-122"/>
            </a:endParaRPr>
          </a:p>
        </p:txBody>
      </p:sp>
      <p:sp>
        <p:nvSpPr>
          <p:cNvPr id="26" name="椭圆 25"/>
          <p:cNvSpPr/>
          <p:nvPr>
            <p:custDataLst>
              <p:tags r:id="rId2"/>
            </p:custDataLst>
          </p:nvPr>
        </p:nvSpPr>
        <p:spPr>
          <a:xfrm>
            <a:off x="6578006" y="1269618"/>
            <a:ext cx="1174618" cy="1174618"/>
          </a:xfrm>
          <a:prstGeom prst="ellipse">
            <a:avLst/>
          </a:prstGeom>
          <a:solidFill>
            <a:srgbClr val="666E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07</a:t>
            </a:r>
            <a:endParaRPr lang="zh-CN" altLang="en-US" dirty="0">
              <a:latin typeface="思源黑体" panose="020B0500000000000000" pitchFamily="34" charset="-122"/>
            </a:endParaRPr>
          </a:p>
        </p:txBody>
      </p:sp>
      <p:sp>
        <p:nvSpPr>
          <p:cNvPr id="28" name="椭圆 27"/>
          <p:cNvSpPr/>
          <p:nvPr>
            <p:custDataLst>
              <p:tags r:id="rId3"/>
            </p:custDataLst>
          </p:nvPr>
        </p:nvSpPr>
        <p:spPr>
          <a:xfrm>
            <a:off x="688169" y="3641432"/>
            <a:ext cx="1174618" cy="1174618"/>
          </a:xfrm>
          <a:prstGeom prst="ellipse">
            <a:avLst/>
          </a:prstGeom>
          <a:solidFill>
            <a:srgbClr val="666E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06</a:t>
            </a:r>
            <a:endParaRPr lang="zh-CN" altLang="en-US" dirty="0">
              <a:latin typeface="思源黑体" panose="020B0500000000000000" pitchFamily="34" charset="-122"/>
            </a:endParaRPr>
          </a:p>
        </p:txBody>
      </p:sp>
      <p:sp>
        <p:nvSpPr>
          <p:cNvPr id="30" name="椭圆 29"/>
          <p:cNvSpPr/>
          <p:nvPr>
            <p:custDataLst>
              <p:tags r:id="rId4"/>
            </p:custDataLst>
          </p:nvPr>
        </p:nvSpPr>
        <p:spPr>
          <a:xfrm>
            <a:off x="6578217" y="3640797"/>
            <a:ext cx="1174618" cy="1174618"/>
          </a:xfrm>
          <a:prstGeom prst="ellipse">
            <a:avLst/>
          </a:prstGeom>
          <a:solidFill>
            <a:srgbClr val="444D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08</a:t>
            </a:r>
            <a:endParaRPr lang="zh-CN" altLang="en-US" dirty="0">
              <a:latin typeface="思源黑体" panose="020B0500000000000000" pitchFamily="34" charset="-122"/>
            </a:endParaRPr>
          </a:p>
        </p:txBody>
      </p:sp>
      <p:grpSp>
        <p:nvGrpSpPr>
          <p:cNvPr id="3" name="组合 2"/>
          <p:cNvGrpSpPr/>
          <p:nvPr>
            <p:custDataLst>
              <p:tags r:id="rId5"/>
            </p:custDataLst>
          </p:nvPr>
        </p:nvGrpSpPr>
        <p:grpSpPr>
          <a:xfrm>
            <a:off x="2223770" y="1332230"/>
            <a:ext cx="4175760" cy="1593850"/>
            <a:chOff x="5334" y="3465"/>
            <a:chExt cx="4324" cy="2510"/>
          </a:xfrm>
        </p:grpSpPr>
        <p:sp>
          <p:nvSpPr>
            <p:cNvPr id="38" name="TextBox 28"/>
            <p:cNvSpPr txBox="1"/>
            <p:nvPr>
              <p:custDataLst>
                <p:tags r:id="rId15"/>
              </p:custDataLst>
            </p:nvPr>
          </p:nvSpPr>
          <p:spPr>
            <a:xfrm>
              <a:off x="5334" y="3465"/>
              <a:ext cx="4324"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rgbClr val="433D3C"/>
                  </a:solidFill>
                  <a:latin typeface="思源黑体" panose="020B0500000000000000" pitchFamily="34" charset="-122"/>
                  <a:ea typeface="思源黑体" panose="020B0500000000000000" pitchFamily="34" charset="-122"/>
                </a:rPr>
                <a:t>初始波形生成模块</a:t>
              </a:r>
            </a:p>
          </p:txBody>
        </p:sp>
        <p:sp>
          <p:nvSpPr>
            <p:cNvPr id="39" name="TextBox 29"/>
            <p:cNvSpPr txBox="1"/>
            <p:nvPr>
              <p:custDataLst>
                <p:tags r:id="rId16"/>
              </p:custDataLst>
            </p:nvPr>
          </p:nvSpPr>
          <p:spPr>
            <a:xfrm>
              <a:off x="5334" y="4231"/>
              <a:ext cx="3874" cy="1744"/>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生成弦振动的初始位移和初始速度分布情况，确定弦在仿真开始时刻的状态</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a:t>
              </a:r>
            </a:p>
          </p:txBody>
        </p:sp>
      </p:grpSp>
      <p:grpSp>
        <p:nvGrpSpPr>
          <p:cNvPr id="8" name="组合 7"/>
          <p:cNvGrpSpPr/>
          <p:nvPr>
            <p:custDataLst>
              <p:tags r:id="rId6"/>
            </p:custDataLst>
          </p:nvPr>
        </p:nvGrpSpPr>
        <p:grpSpPr>
          <a:xfrm>
            <a:off x="7899122" y="3641247"/>
            <a:ext cx="3889085" cy="1669920"/>
            <a:chOff x="12861" y="3464"/>
            <a:chExt cx="3967" cy="3495"/>
          </a:xfrm>
        </p:grpSpPr>
        <p:sp>
          <p:nvSpPr>
            <p:cNvPr id="40" name="TextBox 28"/>
            <p:cNvSpPr txBox="1"/>
            <p:nvPr>
              <p:custDataLst>
                <p:tags r:id="rId13"/>
              </p:custDataLst>
            </p:nvPr>
          </p:nvSpPr>
          <p:spPr>
            <a:xfrm>
              <a:off x="12861" y="3464"/>
              <a:ext cx="3549" cy="92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chemeClr val="tx1">
                      <a:lumMod val="95000"/>
                      <a:lumOff val="5000"/>
                    </a:schemeClr>
                  </a:solidFill>
                  <a:latin typeface="思源黑体" panose="020B0500000000000000" pitchFamily="34" charset="-122"/>
                  <a:ea typeface="思源黑体" panose="020B0500000000000000" pitchFamily="34" charset="-122"/>
                </a:rPr>
                <a:t>结束与复位模块</a:t>
              </a:r>
            </a:p>
          </p:txBody>
        </p:sp>
        <p:sp>
          <p:nvSpPr>
            <p:cNvPr id="41" name="TextBox 29"/>
            <p:cNvSpPr txBox="1"/>
            <p:nvPr>
              <p:custDataLst>
                <p:tags r:id="rId14"/>
              </p:custDataLst>
            </p:nvPr>
          </p:nvSpPr>
          <p:spPr>
            <a:xfrm>
              <a:off x="12862" y="4641"/>
              <a:ext cx="3966" cy="2318"/>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点击停止按钮或满足预设结束条件时，终止当前仿真进程，并恢复到初始状态，为下一次仿真做好准备。</a:t>
              </a:r>
            </a:p>
          </p:txBody>
        </p:sp>
      </p:grpSp>
      <p:grpSp>
        <p:nvGrpSpPr>
          <p:cNvPr id="4" name="组合 3"/>
          <p:cNvGrpSpPr/>
          <p:nvPr>
            <p:custDataLst>
              <p:tags r:id="rId7"/>
            </p:custDataLst>
          </p:nvPr>
        </p:nvGrpSpPr>
        <p:grpSpPr>
          <a:xfrm>
            <a:off x="2223770" y="3641725"/>
            <a:ext cx="3688715" cy="2038985"/>
            <a:chOff x="2400" y="7340"/>
            <a:chExt cx="5809" cy="3211"/>
          </a:xfrm>
        </p:grpSpPr>
        <p:sp>
          <p:nvSpPr>
            <p:cNvPr id="42" name="TextBox 28"/>
            <p:cNvSpPr txBox="1"/>
            <p:nvPr>
              <p:custDataLst>
                <p:tags r:id="rId11"/>
              </p:custDataLst>
            </p:nvPr>
          </p:nvSpPr>
          <p:spPr>
            <a:xfrm>
              <a:off x="2400" y="7340"/>
              <a:ext cx="5735"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chemeClr val="tx1">
                      <a:lumMod val="95000"/>
                      <a:lumOff val="5000"/>
                    </a:schemeClr>
                  </a:solidFill>
                  <a:latin typeface="思源黑体" panose="020B0500000000000000" pitchFamily="34" charset="-122"/>
                  <a:ea typeface="思源黑体" panose="020B0500000000000000" pitchFamily="34" charset="-122"/>
                </a:rPr>
                <a:t>数值仿真模块</a:t>
              </a:r>
            </a:p>
          </p:txBody>
        </p:sp>
        <p:sp>
          <p:nvSpPr>
            <p:cNvPr id="43" name="TextBox 29"/>
            <p:cNvSpPr txBox="1"/>
            <p:nvPr>
              <p:custDataLst>
                <p:tags r:id="rId12"/>
              </p:custDataLst>
            </p:nvPr>
          </p:nvSpPr>
          <p:spPr>
            <a:xfrm>
              <a:off x="2400" y="8225"/>
              <a:ext cx="5809" cy="232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采用有限差分法对弦振动的波动方程进行数值求解，将连续的物理模型离散化处理，得到不同时刻弦上各点的位移等数据。</a:t>
              </a:r>
              <a:endPar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nvGrpSpPr>
          <p:cNvPr id="7" name="组合 6"/>
          <p:cNvGrpSpPr/>
          <p:nvPr>
            <p:custDataLst>
              <p:tags r:id="rId8"/>
            </p:custDataLst>
          </p:nvPr>
        </p:nvGrpSpPr>
        <p:grpSpPr>
          <a:xfrm>
            <a:off x="7895590" y="1224915"/>
            <a:ext cx="3982085" cy="2352675"/>
            <a:chOff x="7701" y="7369"/>
            <a:chExt cx="6271" cy="3705"/>
          </a:xfrm>
        </p:grpSpPr>
        <p:sp>
          <p:nvSpPr>
            <p:cNvPr id="44" name="TextBox 28"/>
            <p:cNvSpPr txBox="1"/>
            <p:nvPr>
              <p:custDataLst>
                <p:tags r:id="rId9"/>
              </p:custDataLst>
            </p:nvPr>
          </p:nvSpPr>
          <p:spPr>
            <a:xfrm>
              <a:off x="7701" y="7369"/>
              <a:ext cx="6130"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rgbClr val="433D3C"/>
                  </a:solidFill>
                  <a:latin typeface="思源黑体" panose="020B0500000000000000" pitchFamily="34" charset="-122"/>
                  <a:ea typeface="思源黑体" panose="020B0500000000000000" pitchFamily="34" charset="-122"/>
                </a:rPr>
                <a:t>图形绘制模块</a:t>
              </a:r>
            </a:p>
          </p:txBody>
        </p:sp>
        <p:sp>
          <p:nvSpPr>
            <p:cNvPr id="45" name="TextBox 29"/>
            <p:cNvSpPr txBox="1"/>
            <p:nvPr>
              <p:custDataLst>
                <p:tags r:id="rId10"/>
              </p:custDataLst>
            </p:nvPr>
          </p:nvSpPr>
          <p:spPr>
            <a:xfrm>
              <a:off x="7707" y="8235"/>
              <a:ext cx="6265" cy="2839"/>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将上一步得到的离散数据转化为可视化图形，动态展示弦振动随时间的变化过程，在步骤一的界面指定区域实时更新图像。</a:t>
              </a: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232" y="2704755"/>
            <a:ext cx="1619250" cy="1490436"/>
          </a:xfrm>
          <a:prstGeom prst="rect">
            <a:avLst/>
          </a:prstGeom>
          <a:solidFill>
            <a:srgbClr val="666E8A"/>
          </a:solidFill>
          <a:ln w="19050">
            <a:solidFill>
              <a:srgbClr val="666E8A"/>
            </a:solidFill>
            <a:prstDash val="sysDash"/>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7200" b="1" dirty="0">
              <a:solidFill>
                <a:schemeClr val="bg1"/>
              </a:solidFill>
              <a:effectLst>
                <a:outerShdw blurRad="38100" dist="38100" dir="2700000" algn="tl">
                  <a:srgbClr val="000000">
                    <a:alpha val="25000"/>
                  </a:srgbClr>
                </a:outerShdw>
              </a:effectLst>
              <a:latin typeface="思源黑体" panose="020B0500000000000000" pitchFamily="34" charset="-122"/>
              <a:ea typeface="思源黑体" panose="020B0500000000000000" pitchFamily="34" charset="-122"/>
            </a:endParaRPr>
          </a:p>
        </p:txBody>
      </p:sp>
      <p:cxnSp>
        <p:nvCxnSpPr>
          <p:cNvPr id="33" name="直接连接符 32"/>
          <p:cNvCxnSpPr/>
          <p:nvPr/>
        </p:nvCxnSpPr>
        <p:spPr>
          <a:xfrm>
            <a:off x="343192" y="426595"/>
            <a:ext cx="11466857"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79716" y="416294"/>
            <a:ext cx="3530333"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5" name="直接连接符 34"/>
          <p:cNvCxnSpPr/>
          <p:nvPr/>
        </p:nvCxnSpPr>
        <p:spPr>
          <a:xfrm flipV="1">
            <a:off x="343192" y="416294"/>
            <a:ext cx="0" cy="6036337"/>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6372" y="6465843"/>
            <a:ext cx="11020498"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6372" y="6298051"/>
            <a:ext cx="2288696"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8" name="直接连接符 37"/>
          <p:cNvCxnSpPr/>
          <p:nvPr/>
        </p:nvCxnSpPr>
        <p:spPr>
          <a:xfrm flipV="1">
            <a:off x="3790739" y="4188593"/>
            <a:ext cx="6852277" cy="1"/>
          </a:xfrm>
          <a:prstGeom prst="line">
            <a:avLst/>
          </a:prstGeom>
          <a:ln w="190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10049" y="719528"/>
            <a:ext cx="0" cy="5746315"/>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88427" y="3164809"/>
            <a:ext cx="1213794" cy="1107996"/>
          </a:xfrm>
          <a:prstGeom prst="rect">
            <a:avLst/>
          </a:prstGeom>
        </p:spPr>
        <p:txBody>
          <a:bodyPr wrap="none">
            <a:spAutoFit/>
          </a:bodyPr>
          <a:lstStyle/>
          <a:p>
            <a:pPr algn="ctr" defTabSz="457200"/>
            <a:r>
              <a:rPr lang="en-US" altLang="zh-CN"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04</a:t>
            </a:r>
            <a:endParaRPr lang="zh-CN" altLang="en-US"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27" name="矩形 26"/>
          <p:cNvSpPr/>
          <p:nvPr/>
        </p:nvSpPr>
        <p:spPr>
          <a:xfrm>
            <a:off x="2220180" y="2824827"/>
            <a:ext cx="1084854" cy="369332"/>
          </a:xfrm>
          <a:prstGeom prst="rect">
            <a:avLst/>
          </a:prstGeom>
        </p:spPr>
        <p:txBody>
          <a:bodyPr wrap="square">
            <a:spAutoFit/>
          </a:bodyPr>
          <a:lstStyle/>
          <a:p>
            <a:pPr algn="dist" defTabSz="457200"/>
            <a:r>
              <a:rPr lang="en-US" altLang="zh-CN"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PART</a:t>
            </a:r>
            <a:endParaRPr lang="zh-CN" altLang="en-US"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5" name="文本框 4"/>
          <p:cNvSpPr txBox="1"/>
          <p:nvPr/>
        </p:nvSpPr>
        <p:spPr>
          <a:xfrm>
            <a:off x="4809655" y="2865392"/>
            <a:ext cx="5954218" cy="1014730"/>
          </a:xfrm>
          <a:prstGeom prst="rect">
            <a:avLst/>
          </a:prstGeom>
          <a:noFill/>
        </p:spPr>
        <p:txBody>
          <a:bodyPr wrap="square" rtlCol="0">
            <a:spAutoFit/>
          </a:bodyPr>
          <a:lstStyle/>
          <a:p>
            <a:pPr algn="r" defTabSz="457200"/>
            <a:r>
              <a:rPr lang="zh-CN" altLang="en-US" sz="6000" b="1" dirty="0">
                <a:solidFill>
                  <a:srgbClr val="3C475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仿真操作</a:t>
            </a:r>
          </a:p>
        </p:txBody>
      </p:sp>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仿真操作</a:t>
            </a:r>
          </a:p>
        </p:txBody>
      </p:sp>
      <p:sp>
        <p:nvSpPr>
          <p:cNvPr id="3" name="文本框 2"/>
          <p:cNvSpPr txBox="1"/>
          <p:nvPr/>
        </p:nvSpPr>
        <p:spPr>
          <a:xfrm>
            <a:off x="4045585" y="248920"/>
            <a:ext cx="5072380" cy="368300"/>
          </a:xfrm>
          <a:prstGeom prst="rect">
            <a:avLst/>
          </a:prstGeom>
          <a:noFill/>
        </p:spPr>
        <p:txBody>
          <a:bodyPr wrap="square" rtlCol="0">
            <a:spAutoFit/>
          </a:bodyPr>
          <a:lstStyle/>
          <a:p>
            <a:r>
              <a:rPr lang="zh-CN" altLang="en-US"/>
              <a:t>实验一：定张力，变频率测波速和线密度</a:t>
            </a:r>
          </a:p>
        </p:txBody>
      </p:sp>
      <p:sp>
        <p:nvSpPr>
          <p:cNvPr id="4" name="文本框 3"/>
          <p:cNvSpPr txBox="1"/>
          <p:nvPr/>
        </p:nvSpPr>
        <p:spPr>
          <a:xfrm>
            <a:off x="4045585" y="717550"/>
            <a:ext cx="5074285" cy="1106170"/>
          </a:xfrm>
          <a:prstGeom prst="rect">
            <a:avLst/>
          </a:prstGeom>
          <a:noFill/>
        </p:spPr>
        <p:txBody>
          <a:bodyPr wrap="square" rtlCol="0">
            <a:noAutofit/>
          </a:bodyPr>
          <a:lstStyle/>
          <a:p>
            <a:r>
              <a:rPr lang="zh-CN" altLang="en-US"/>
              <a:t>实验二：定频率，变张力测线密度</a:t>
            </a:r>
          </a:p>
        </p:txBody>
      </p:sp>
      <p:pic>
        <p:nvPicPr>
          <p:cNvPr id="5" name="d36a71607a647ab436321566f2445495">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572770" y="1177925"/>
            <a:ext cx="11509375" cy="546925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232" y="2704755"/>
            <a:ext cx="1619250" cy="1490436"/>
          </a:xfrm>
          <a:prstGeom prst="rect">
            <a:avLst/>
          </a:prstGeom>
          <a:solidFill>
            <a:srgbClr val="666E8A"/>
          </a:solidFill>
          <a:ln w="19050">
            <a:solidFill>
              <a:srgbClr val="666E8A"/>
            </a:solidFill>
            <a:prstDash val="sysDash"/>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7200" b="1" dirty="0">
              <a:solidFill>
                <a:schemeClr val="bg1"/>
              </a:solidFill>
              <a:effectLst>
                <a:outerShdw blurRad="38100" dist="38100" dir="2700000" algn="tl">
                  <a:srgbClr val="000000">
                    <a:alpha val="25000"/>
                  </a:srgbClr>
                </a:outerShdw>
              </a:effectLst>
              <a:latin typeface="思源黑体" panose="020B0500000000000000" pitchFamily="34" charset="-122"/>
              <a:ea typeface="思源黑体" panose="020B0500000000000000" pitchFamily="34" charset="-122"/>
            </a:endParaRPr>
          </a:p>
        </p:txBody>
      </p:sp>
      <p:cxnSp>
        <p:nvCxnSpPr>
          <p:cNvPr id="33" name="直接连接符 32"/>
          <p:cNvCxnSpPr/>
          <p:nvPr/>
        </p:nvCxnSpPr>
        <p:spPr>
          <a:xfrm>
            <a:off x="343192" y="426595"/>
            <a:ext cx="11466857"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79716" y="416294"/>
            <a:ext cx="3530333"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5" name="直接连接符 34"/>
          <p:cNvCxnSpPr/>
          <p:nvPr/>
        </p:nvCxnSpPr>
        <p:spPr>
          <a:xfrm flipV="1">
            <a:off x="343192" y="416294"/>
            <a:ext cx="0" cy="6036337"/>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6372" y="6465843"/>
            <a:ext cx="11020498"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6372" y="6298051"/>
            <a:ext cx="2288696"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8" name="直接连接符 37"/>
          <p:cNvCxnSpPr/>
          <p:nvPr/>
        </p:nvCxnSpPr>
        <p:spPr>
          <a:xfrm flipV="1">
            <a:off x="3790739" y="4188593"/>
            <a:ext cx="6852277" cy="1"/>
          </a:xfrm>
          <a:prstGeom prst="line">
            <a:avLst/>
          </a:prstGeom>
          <a:ln w="190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10049" y="719528"/>
            <a:ext cx="0" cy="5746315"/>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88427" y="3164809"/>
            <a:ext cx="1213794" cy="1107996"/>
          </a:xfrm>
          <a:prstGeom prst="rect">
            <a:avLst/>
          </a:prstGeom>
        </p:spPr>
        <p:txBody>
          <a:bodyPr wrap="none">
            <a:spAutoFit/>
          </a:bodyPr>
          <a:lstStyle/>
          <a:p>
            <a:pPr algn="ctr" defTabSz="457200"/>
            <a:r>
              <a:rPr lang="en-US" altLang="zh-CN"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05</a:t>
            </a:r>
            <a:endParaRPr lang="zh-CN" altLang="en-US"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27" name="矩形 26"/>
          <p:cNvSpPr/>
          <p:nvPr/>
        </p:nvSpPr>
        <p:spPr>
          <a:xfrm>
            <a:off x="2220180" y="2824827"/>
            <a:ext cx="1084854" cy="369332"/>
          </a:xfrm>
          <a:prstGeom prst="rect">
            <a:avLst/>
          </a:prstGeom>
        </p:spPr>
        <p:txBody>
          <a:bodyPr wrap="square">
            <a:spAutoFit/>
          </a:bodyPr>
          <a:lstStyle/>
          <a:p>
            <a:pPr algn="dist" defTabSz="457200"/>
            <a:r>
              <a:rPr lang="en-US" altLang="zh-CN"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PART</a:t>
            </a:r>
            <a:endParaRPr lang="zh-CN" altLang="en-US"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5" name="文本框 4"/>
          <p:cNvSpPr txBox="1"/>
          <p:nvPr/>
        </p:nvSpPr>
        <p:spPr>
          <a:xfrm>
            <a:off x="4809655" y="2865392"/>
            <a:ext cx="5954218" cy="1014730"/>
          </a:xfrm>
          <a:prstGeom prst="rect">
            <a:avLst/>
          </a:prstGeom>
          <a:noFill/>
        </p:spPr>
        <p:txBody>
          <a:bodyPr wrap="square" rtlCol="0">
            <a:spAutoFit/>
          </a:bodyPr>
          <a:lstStyle/>
          <a:p>
            <a:pPr algn="r" defTabSz="457200"/>
            <a:r>
              <a:rPr lang="zh-CN" altLang="en-US" sz="6000" b="1" dirty="0">
                <a:solidFill>
                  <a:srgbClr val="3C475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总结展望</a:t>
            </a:r>
          </a:p>
        </p:txBody>
      </p:sp>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t>总结展望</a:t>
            </a:r>
          </a:p>
        </p:txBody>
      </p:sp>
      <p:grpSp>
        <p:nvGrpSpPr>
          <p:cNvPr id="5" name="组合 4"/>
          <p:cNvGrpSpPr/>
          <p:nvPr/>
        </p:nvGrpSpPr>
        <p:grpSpPr>
          <a:xfrm>
            <a:off x="1042035" y="1656841"/>
            <a:ext cx="10394950" cy="4337559"/>
            <a:chOff x="1950" y="3853"/>
            <a:chExt cx="16370" cy="6831"/>
          </a:xfrm>
        </p:grpSpPr>
        <p:grpSp>
          <p:nvGrpSpPr>
            <p:cNvPr id="36" name="组合 35"/>
            <p:cNvGrpSpPr/>
            <p:nvPr>
              <p:custDataLst>
                <p:tags r:id="rId6"/>
              </p:custDataLst>
            </p:nvPr>
          </p:nvGrpSpPr>
          <p:grpSpPr>
            <a:xfrm>
              <a:off x="1973" y="3877"/>
              <a:ext cx="739" cy="739"/>
              <a:chOff x="3554916" y="2857764"/>
              <a:chExt cx="605676" cy="605676"/>
            </a:xfrm>
          </p:grpSpPr>
          <p:sp>
            <p:nvSpPr>
              <p:cNvPr id="33" name="椭圆 32"/>
              <p:cNvSpPr/>
              <p:nvPr>
                <p:custDataLst>
                  <p:tags r:id="rId14"/>
                </p:custDataLst>
              </p:nvPr>
            </p:nvSpPr>
            <p:spPr>
              <a:xfrm>
                <a:off x="3554916" y="2857764"/>
                <a:ext cx="605676" cy="605676"/>
              </a:xfrm>
              <a:prstGeom prst="ellipse">
                <a:avLst/>
              </a:prstGeom>
              <a:solidFill>
                <a:schemeClr val="bg1"/>
              </a:solidFill>
              <a:ln w="28575">
                <a:solidFill>
                  <a:srgbClr val="666E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nvGrpSpPr>
              <p:cNvPr id="15" name="组合 14"/>
              <p:cNvGrpSpPr/>
              <p:nvPr/>
            </p:nvGrpSpPr>
            <p:grpSpPr>
              <a:xfrm>
                <a:off x="3669345" y="3002908"/>
                <a:ext cx="376818" cy="305864"/>
                <a:chOff x="1998664" y="2974975"/>
                <a:chExt cx="623888" cy="506413"/>
              </a:xfrm>
              <a:solidFill>
                <a:schemeClr val="accent1"/>
              </a:solidFill>
            </p:grpSpPr>
            <p:sp>
              <p:nvSpPr>
                <p:cNvPr id="17" name="Freeform 55"/>
                <p:cNvSpPr/>
                <p:nvPr>
                  <p:custDataLst>
                    <p:tags r:id="rId15"/>
                  </p:custDataLst>
                </p:nvPr>
              </p:nvSpPr>
              <p:spPr bwMode="auto">
                <a:xfrm>
                  <a:off x="2079625" y="3178175"/>
                  <a:ext cx="206375" cy="41275"/>
                </a:xfrm>
                <a:custGeom>
                  <a:avLst/>
                  <a:gdLst>
                    <a:gd name="T0" fmla="*/ 107 w 118"/>
                    <a:gd name="T1" fmla="*/ 24 h 24"/>
                    <a:gd name="T2" fmla="*/ 12 w 118"/>
                    <a:gd name="T3" fmla="*/ 24 h 24"/>
                    <a:gd name="T4" fmla="*/ 0 w 118"/>
                    <a:gd name="T5" fmla="*/ 12 h 24"/>
                    <a:gd name="T6" fmla="*/ 12 w 118"/>
                    <a:gd name="T7" fmla="*/ 0 h 24"/>
                    <a:gd name="T8" fmla="*/ 107 w 118"/>
                    <a:gd name="T9" fmla="*/ 0 h 24"/>
                    <a:gd name="T10" fmla="*/ 118 w 118"/>
                    <a:gd name="T11" fmla="*/ 12 h 24"/>
                    <a:gd name="T12" fmla="*/ 107 w 1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18" h="24">
                      <a:moveTo>
                        <a:pt x="107" y="24"/>
                      </a:moveTo>
                      <a:cubicBezTo>
                        <a:pt x="12" y="24"/>
                        <a:pt x="12" y="24"/>
                        <a:pt x="12" y="24"/>
                      </a:cubicBezTo>
                      <a:cubicBezTo>
                        <a:pt x="5" y="24"/>
                        <a:pt x="0" y="18"/>
                        <a:pt x="0" y="12"/>
                      </a:cubicBezTo>
                      <a:cubicBezTo>
                        <a:pt x="0" y="6"/>
                        <a:pt x="5" y="0"/>
                        <a:pt x="12" y="0"/>
                      </a:cubicBezTo>
                      <a:cubicBezTo>
                        <a:pt x="107" y="0"/>
                        <a:pt x="107" y="0"/>
                        <a:pt x="107" y="0"/>
                      </a:cubicBezTo>
                      <a:cubicBezTo>
                        <a:pt x="113" y="0"/>
                        <a:pt x="118" y="6"/>
                        <a:pt x="118" y="12"/>
                      </a:cubicBezTo>
                      <a:cubicBezTo>
                        <a:pt x="118" y="18"/>
                        <a:pt x="113" y="24"/>
                        <a:pt x="107" y="24"/>
                      </a:cubicBezTo>
                      <a:close/>
                    </a:path>
                  </a:pathLst>
                </a:custGeom>
                <a:solidFill>
                  <a:srgbClr val="666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en-US"/>
                </a:p>
              </p:txBody>
            </p:sp>
            <p:sp>
              <p:nvSpPr>
                <p:cNvPr id="18" name="Freeform 56"/>
                <p:cNvSpPr/>
                <p:nvPr>
                  <p:custDataLst>
                    <p:tags r:id="rId16"/>
                  </p:custDataLst>
                </p:nvPr>
              </p:nvSpPr>
              <p:spPr bwMode="auto">
                <a:xfrm>
                  <a:off x="2105025" y="3182938"/>
                  <a:ext cx="39688" cy="85725"/>
                </a:xfrm>
                <a:custGeom>
                  <a:avLst/>
                  <a:gdLst>
                    <a:gd name="T0" fmla="*/ 11 w 23"/>
                    <a:gd name="T1" fmla="*/ 49 h 49"/>
                    <a:gd name="T2" fmla="*/ 0 w 23"/>
                    <a:gd name="T3" fmla="*/ 37 h 49"/>
                    <a:gd name="T4" fmla="*/ 0 w 23"/>
                    <a:gd name="T5" fmla="*/ 12 h 49"/>
                    <a:gd name="T6" fmla="*/ 11 w 23"/>
                    <a:gd name="T7" fmla="*/ 0 h 49"/>
                    <a:gd name="T8" fmla="*/ 23 w 23"/>
                    <a:gd name="T9" fmla="*/ 12 h 49"/>
                    <a:gd name="T10" fmla="*/ 23 w 23"/>
                    <a:gd name="T11" fmla="*/ 37 h 49"/>
                    <a:gd name="T12" fmla="*/ 11 w 23"/>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23" h="49">
                      <a:moveTo>
                        <a:pt x="11" y="49"/>
                      </a:moveTo>
                      <a:cubicBezTo>
                        <a:pt x="5" y="49"/>
                        <a:pt x="0" y="43"/>
                        <a:pt x="0" y="37"/>
                      </a:cubicBezTo>
                      <a:cubicBezTo>
                        <a:pt x="0" y="12"/>
                        <a:pt x="0" y="12"/>
                        <a:pt x="0" y="12"/>
                      </a:cubicBezTo>
                      <a:cubicBezTo>
                        <a:pt x="0" y="5"/>
                        <a:pt x="5" y="0"/>
                        <a:pt x="11" y="0"/>
                      </a:cubicBezTo>
                      <a:cubicBezTo>
                        <a:pt x="18" y="0"/>
                        <a:pt x="23" y="5"/>
                        <a:pt x="23" y="12"/>
                      </a:cubicBezTo>
                      <a:cubicBezTo>
                        <a:pt x="23" y="37"/>
                        <a:pt x="23" y="37"/>
                        <a:pt x="23" y="37"/>
                      </a:cubicBezTo>
                      <a:cubicBezTo>
                        <a:pt x="23" y="43"/>
                        <a:pt x="18" y="49"/>
                        <a:pt x="11" y="49"/>
                      </a:cubicBezTo>
                      <a:close/>
                    </a:path>
                  </a:pathLst>
                </a:custGeom>
                <a:solidFill>
                  <a:srgbClr val="666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en-US"/>
                </a:p>
              </p:txBody>
            </p:sp>
            <p:sp>
              <p:nvSpPr>
                <p:cNvPr id="19" name="Freeform 57"/>
                <p:cNvSpPr/>
                <p:nvPr>
                  <p:custDataLst>
                    <p:tags r:id="rId17"/>
                  </p:custDataLst>
                </p:nvPr>
              </p:nvSpPr>
              <p:spPr bwMode="auto">
                <a:xfrm>
                  <a:off x="2152650" y="3182938"/>
                  <a:ext cx="41275" cy="85725"/>
                </a:xfrm>
                <a:custGeom>
                  <a:avLst/>
                  <a:gdLst>
                    <a:gd name="T0" fmla="*/ 12 w 23"/>
                    <a:gd name="T1" fmla="*/ 49 h 49"/>
                    <a:gd name="T2" fmla="*/ 0 w 23"/>
                    <a:gd name="T3" fmla="*/ 37 h 49"/>
                    <a:gd name="T4" fmla="*/ 0 w 23"/>
                    <a:gd name="T5" fmla="*/ 12 h 49"/>
                    <a:gd name="T6" fmla="*/ 12 w 23"/>
                    <a:gd name="T7" fmla="*/ 0 h 49"/>
                    <a:gd name="T8" fmla="*/ 23 w 23"/>
                    <a:gd name="T9" fmla="*/ 12 h 49"/>
                    <a:gd name="T10" fmla="*/ 23 w 23"/>
                    <a:gd name="T11" fmla="*/ 37 h 49"/>
                    <a:gd name="T12" fmla="*/ 12 w 23"/>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23" h="49">
                      <a:moveTo>
                        <a:pt x="12" y="49"/>
                      </a:moveTo>
                      <a:cubicBezTo>
                        <a:pt x="5" y="49"/>
                        <a:pt x="0" y="43"/>
                        <a:pt x="0" y="37"/>
                      </a:cubicBezTo>
                      <a:cubicBezTo>
                        <a:pt x="0" y="12"/>
                        <a:pt x="0" y="12"/>
                        <a:pt x="0" y="12"/>
                      </a:cubicBezTo>
                      <a:cubicBezTo>
                        <a:pt x="0" y="5"/>
                        <a:pt x="5" y="0"/>
                        <a:pt x="12" y="0"/>
                      </a:cubicBezTo>
                      <a:cubicBezTo>
                        <a:pt x="18" y="0"/>
                        <a:pt x="23" y="5"/>
                        <a:pt x="23" y="12"/>
                      </a:cubicBezTo>
                      <a:cubicBezTo>
                        <a:pt x="23" y="37"/>
                        <a:pt x="23" y="37"/>
                        <a:pt x="23" y="37"/>
                      </a:cubicBezTo>
                      <a:cubicBezTo>
                        <a:pt x="23" y="43"/>
                        <a:pt x="18" y="49"/>
                        <a:pt x="12" y="49"/>
                      </a:cubicBezTo>
                      <a:close/>
                    </a:path>
                  </a:pathLst>
                </a:custGeom>
                <a:solidFill>
                  <a:srgbClr val="666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en-US"/>
                </a:p>
              </p:txBody>
            </p:sp>
            <p:sp>
              <p:nvSpPr>
                <p:cNvPr id="20" name="Freeform 58"/>
                <p:cNvSpPr>
                  <a:spLocks noEditPoints="1"/>
                </p:cNvSpPr>
                <p:nvPr>
                  <p:custDataLst>
                    <p:tags r:id="rId18"/>
                  </p:custDataLst>
                </p:nvPr>
              </p:nvSpPr>
              <p:spPr bwMode="auto">
                <a:xfrm>
                  <a:off x="2252663" y="3111500"/>
                  <a:ext cx="119063" cy="174625"/>
                </a:xfrm>
                <a:custGeom>
                  <a:avLst/>
                  <a:gdLst>
                    <a:gd name="T0" fmla="*/ 34 w 68"/>
                    <a:gd name="T1" fmla="*/ 100 h 100"/>
                    <a:gd name="T2" fmla="*/ 0 w 68"/>
                    <a:gd name="T3" fmla="*/ 66 h 100"/>
                    <a:gd name="T4" fmla="*/ 0 w 68"/>
                    <a:gd name="T5" fmla="*/ 34 h 100"/>
                    <a:gd name="T6" fmla="*/ 34 w 68"/>
                    <a:gd name="T7" fmla="*/ 0 h 100"/>
                    <a:gd name="T8" fmla="*/ 68 w 68"/>
                    <a:gd name="T9" fmla="*/ 34 h 100"/>
                    <a:gd name="T10" fmla="*/ 68 w 68"/>
                    <a:gd name="T11" fmla="*/ 66 h 100"/>
                    <a:gd name="T12" fmla="*/ 34 w 68"/>
                    <a:gd name="T13" fmla="*/ 100 h 100"/>
                    <a:gd name="T14" fmla="*/ 34 w 68"/>
                    <a:gd name="T15" fmla="*/ 23 h 100"/>
                    <a:gd name="T16" fmla="*/ 23 w 68"/>
                    <a:gd name="T17" fmla="*/ 34 h 100"/>
                    <a:gd name="T18" fmla="*/ 23 w 68"/>
                    <a:gd name="T19" fmla="*/ 66 h 100"/>
                    <a:gd name="T20" fmla="*/ 34 w 68"/>
                    <a:gd name="T21" fmla="*/ 77 h 100"/>
                    <a:gd name="T22" fmla="*/ 45 w 68"/>
                    <a:gd name="T23" fmla="*/ 66 h 100"/>
                    <a:gd name="T24" fmla="*/ 45 w 68"/>
                    <a:gd name="T25" fmla="*/ 34 h 100"/>
                    <a:gd name="T26" fmla="*/ 34 w 68"/>
                    <a:gd name="T27"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00">
                      <a:moveTo>
                        <a:pt x="34" y="100"/>
                      </a:moveTo>
                      <a:cubicBezTo>
                        <a:pt x="16" y="100"/>
                        <a:pt x="0" y="84"/>
                        <a:pt x="0" y="66"/>
                      </a:cubicBezTo>
                      <a:cubicBezTo>
                        <a:pt x="0" y="34"/>
                        <a:pt x="0" y="34"/>
                        <a:pt x="0" y="34"/>
                      </a:cubicBezTo>
                      <a:cubicBezTo>
                        <a:pt x="0" y="15"/>
                        <a:pt x="16" y="0"/>
                        <a:pt x="34" y="0"/>
                      </a:cubicBezTo>
                      <a:cubicBezTo>
                        <a:pt x="53" y="0"/>
                        <a:pt x="68" y="15"/>
                        <a:pt x="68" y="34"/>
                      </a:cubicBezTo>
                      <a:cubicBezTo>
                        <a:pt x="68" y="66"/>
                        <a:pt x="68" y="66"/>
                        <a:pt x="68" y="66"/>
                      </a:cubicBezTo>
                      <a:cubicBezTo>
                        <a:pt x="68" y="84"/>
                        <a:pt x="53" y="100"/>
                        <a:pt x="34" y="100"/>
                      </a:cubicBezTo>
                      <a:close/>
                      <a:moveTo>
                        <a:pt x="34" y="23"/>
                      </a:moveTo>
                      <a:cubicBezTo>
                        <a:pt x="28" y="23"/>
                        <a:pt x="23" y="28"/>
                        <a:pt x="23" y="34"/>
                      </a:cubicBezTo>
                      <a:cubicBezTo>
                        <a:pt x="23" y="66"/>
                        <a:pt x="23" y="66"/>
                        <a:pt x="23" y="66"/>
                      </a:cubicBezTo>
                      <a:cubicBezTo>
                        <a:pt x="23" y="72"/>
                        <a:pt x="28" y="77"/>
                        <a:pt x="34" y="77"/>
                      </a:cubicBezTo>
                      <a:cubicBezTo>
                        <a:pt x="40" y="77"/>
                        <a:pt x="45" y="72"/>
                        <a:pt x="45" y="66"/>
                      </a:cubicBezTo>
                      <a:cubicBezTo>
                        <a:pt x="45" y="34"/>
                        <a:pt x="45" y="34"/>
                        <a:pt x="45" y="34"/>
                      </a:cubicBezTo>
                      <a:cubicBezTo>
                        <a:pt x="45" y="28"/>
                        <a:pt x="40" y="23"/>
                        <a:pt x="34" y="23"/>
                      </a:cubicBezTo>
                      <a:close/>
                    </a:path>
                  </a:pathLst>
                </a:custGeom>
                <a:solidFill>
                  <a:srgbClr val="666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en-US"/>
                </a:p>
              </p:txBody>
            </p:sp>
            <p:sp>
              <p:nvSpPr>
                <p:cNvPr id="21" name="Freeform 59"/>
                <p:cNvSpPr>
                  <a:spLocks noEditPoints="1"/>
                </p:cNvSpPr>
                <p:nvPr>
                  <p:custDataLst>
                    <p:tags r:id="rId19"/>
                  </p:custDataLst>
                </p:nvPr>
              </p:nvSpPr>
              <p:spPr bwMode="auto">
                <a:xfrm>
                  <a:off x="1998664" y="2974975"/>
                  <a:ext cx="623888" cy="506413"/>
                </a:xfrm>
                <a:custGeom>
                  <a:avLst/>
                  <a:gdLst>
                    <a:gd name="T0" fmla="*/ 341 w 356"/>
                    <a:gd name="T1" fmla="*/ 240 h 289"/>
                    <a:gd name="T2" fmla="*/ 272 w 356"/>
                    <a:gd name="T3" fmla="*/ 196 h 289"/>
                    <a:gd name="T4" fmla="*/ 252 w 356"/>
                    <a:gd name="T5" fmla="*/ 192 h 289"/>
                    <a:gd name="T6" fmla="*/ 246 w 356"/>
                    <a:gd name="T7" fmla="*/ 195 h 289"/>
                    <a:gd name="T8" fmla="*/ 234 w 356"/>
                    <a:gd name="T9" fmla="*/ 187 h 289"/>
                    <a:gd name="T10" fmla="*/ 246 w 356"/>
                    <a:gd name="T11" fmla="*/ 103 h 289"/>
                    <a:gd name="T12" fmla="*/ 102 w 356"/>
                    <a:gd name="T13" fmla="*/ 16 h 289"/>
                    <a:gd name="T14" fmla="*/ 15 w 356"/>
                    <a:gd name="T15" fmla="*/ 159 h 289"/>
                    <a:gd name="T16" fmla="*/ 158 w 356"/>
                    <a:gd name="T17" fmla="*/ 246 h 289"/>
                    <a:gd name="T18" fmla="*/ 220 w 356"/>
                    <a:gd name="T19" fmla="*/ 208 h 289"/>
                    <a:gd name="T20" fmla="*/ 232 w 356"/>
                    <a:gd name="T21" fmla="*/ 216 h 289"/>
                    <a:gd name="T22" fmla="*/ 244 w 356"/>
                    <a:gd name="T23" fmla="*/ 239 h 289"/>
                    <a:gd name="T24" fmla="*/ 313 w 356"/>
                    <a:gd name="T25" fmla="*/ 284 h 289"/>
                    <a:gd name="T26" fmla="*/ 333 w 356"/>
                    <a:gd name="T27" fmla="*/ 287 h 289"/>
                    <a:gd name="T28" fmla="*/ 349 w 356"/>
                    <a:gd name="T29" fmla="*/ 276 h 289"/>
                    <a:gd name="T30" fmla="*/ 341 w 356"/>
                    <a:gd name="T31" fmla="*/ 240 h 289"/>
                    <a:gd name="T32" fmla="*/ 153 w 356"/>
                    <a:gd name="T33" fmla="*/ 225 h 289"/>
                    <a:gd name="T34" fmla="*/ 37 w 356"/>
                    <a:gd name="T35" fmla="*/ 154 h 289"/>
                    <a:gd name="T36" fmla="*/ 108 w 356"/>
                    <a:gd name="T37" fmla="*/ 37 h 289"/>
                    <a:gd name="T38" fmla="*/ 224 w 356"/>
                    <a:gd name="T39" fmla="*/ 108 h 289"/>
                    <a:gd name="T40" fmla="*/ 153 w 356"/>
                    <a:gd name="T41"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6" h="289">
                      <a:moveTo>
                        <a:pt x="341" y="240"/>
                      </a:moveTo>
                      <a:cubicBezTo>
                        <a:pt x="272" y="196"/>
                        <a:pt x="272" y="196"/>
                        <a:pt x="272" y="196"/>
                      </a:cubicBezTo>
                      <a:cubicBezTo>
                        <a:pt x="266" y="192"/>
                        <a:pt x="259" y="191"/>
                        <a:pt x="252" y="192"/>
                      </a:cubicBezTo>
                      <a:cubicBezTo>
                        <a:pt x="250" y="193"/>
                        <a:pt x="248" y="194"/>
                        <a:pt x="246" y="195"/>
                      </a:cubicBezTo>
                      <a:cubicBezTo>
                        <a:pt x="234" y="187"/>
                        <a:pt x="234" y="187"/>
                        <a:pt x="234" y="187"/>
                      </a:cubicBezTo>
                      <a:cubicBezTo>
                        <a:pt x="248" y="163"/>
                        <a:pt x="253" y="133"/>
                        <a:pt x="246" y="103"/>
                      </a:cubicBezTo>
                      <a:cubicBezTo>
                        <a:pt x="230" y="40"/>
                        <a:pt x="166" y="0"/>
                        <a:pt x="102" y="16"/>
                      </a:cubicBezTo>
                      <a:cubicBezTo>
                        <a:pt x="39" y="31"/>
                        <a:pt x="0" y="96"/>
                        <a:pt x="15" y="159"/>
                      </a:cubicBezTo>
                      <a:cubicBezTo>
                        <a:pt x="31" y="223"/>
                        <a:pt x="95" y="262"/>
                        <a:pt x="158" y="246"/>
                      </a:cubicBezTo>
                      <a:cubicBezTo>
                        <a:pt x="183" y="240"/>
                        <a:pt x="205" y="226"/>
                        <a:pt x="220" y="208"/>
                      </a:cubicBezTo>
                      <a:cubicBezTo>
                        <a:pt x="232" y="216"/>
                        <a:pt x="232" y="216"/>
                        <a:pt x="232" y="216"/>
                      </a:cubicBezTo>
                      <a:cubicBezTo>
                        <a:pt x="232" y="225"/>
                        <a:pt x="235" y="234"/>
                        <a:pt x="244" y="239"/>
                      </a:cubicBezTo>
                      <a:cubicBezTo>
                        <a:pt x="313" y="284"/>
                        <a:pt x="313" y="284"/>
                        <a:pt x="313" y="284"/>
                      </a:cubicBezTo>
                      <a:cubicBezTo>
                        <a:pt x="319" y="288"/>
                        <a:pt x="326" y="289"/>
                        <a:pt x="333" y="287"/>
                      </a:cubicBezTo>
                      <a:cubicBezTo>
                        <a:pt x="339" y="286"/>
                        <a:pt x="345" y="282"/>
                        <a:pt x="349" y="276"/>
                      </a:cubicBezTo>
                      <a:cubicBezTo>
                        <a:pt x="356" y="264"/>
                        <a:pt x="353" y="248"/>
                        <a:pt x="341" y="240"/>
                      </a:cubicBezTo>
                      <a:close/>
                      <a:moveTo>
                        <a:pt x="153" y="225"/>
                      </a:moveTo>
                      <a:cubicBezTo>
                        <a:pt x="101" y="238"/>
                        <a:pt x="49" y="206"/>
                        <a:pt x="37" y="154"/>
                      </a:cubicBezTo>
                      <a:cubicBezTo>
                        <a:pt x="24" y="102"/>
                        <a:pt x="56" y="50"/>
                        <a:pt x="108" y="37"/>
                      </a:cubicBezTo>
                      <a:cubicBezTo>
                        <a:pt x="159" y="25"/>
                        <a:pt x="212" y="56"/>
                        <a:pt x="224" y="108"/>
                      </a:cubicBezTo>
                      <a:cubicBezTo>
                        <a:pt x="237" y="160"/>
                        <a:pt x="205" y="212"/>
                        <a:pt x="153" y="225"/>
                      </a:cubicBezTo>
                      <a:close/>
                    </a:path>
                  </a:pathLst>
                </a:custGeom>
                <a:solidFill>
                  <a:srgbClr val="666E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en-US"/>
                </a:p>
              </p:txBody>
            </p:sp>
          </p:grpSp>
        </p:grpSp>
        <p:grpSp>
          <p:nvGrpSpPr>
            <p:cNvPr id="4" name="组合 3"/>
            <p:cNvGrpSpPr/>
            <p:nvPr/>
          </p:nvGrpSpPr>
          <p:grpSpPr>
            <a:xfrm>
              <a:off x="1950" y="3853"/>
              <a:ext cx="16370" cy="6831"/>
              <a:chOff x="1950" y="3853"/>
              <a:chExt cx="16370" cy="6831"/>
            </a:xfrm>
          </p:grpSpPr>
          <p:sp>
            <p:nvSpPr>
              <p:cNvPr id="38" name="Oval 5"/>
              <p:cNvSpPr>
                <a:spLocks noChangeArrowheads="1"/>
              </p:cNvSpPr>
              <p:nvPr>
                <p:custDataLst>
                  <p:tags r:id="rId7"/>
                </p:custDataLst>
              </p:nvPr>
            </p:nvSpPr>
            <p:spPr bwMode="gray">
              <a:xfrm>
                <a:off x="7127" y="4775"/>
                <a:ext cx="2042" cy="2042"/>
              </a:xfrm>
              <a:prstGeom prst="ellipse">
                <a:avLst/>
              </a:prstGeom>
              <a:solidFill>
                <a:srgbClr val="666E8A"/>
              </a:solidFill>
              <a:ln>
                <a:noFill/>
              </a:ln>
              <a:effectLst>
                <a:outerShdw dist="107763" dir="2700000" algn="ctr" rotWithShape="0">
                  <a:schemeClr val="bg2">
                    <a:alpha val="50000"/>
                  </a:schemeClr>
                </a:outerShdw>
              </a:effectLst>
            </p:spPr>
            <p:txBody>
              <a:bodyPr lIns="45720" tIns="44450" rIns="45720" bIns="44450" anchor="ctr" anchorCtr="1"/>
              <a:lstStyle/>
              <a:p>
                <a:pPr>
                  <a:lnSpc>
                    <a:spcPct val="120000"/>
                  </a:lnSpc>
                </a:pPr>
                <a:r>
                  <a:rPr lang="zh-CN" altLang="en-US" sz="2800" b="1" dirty="0">
                    <a:solidFill>
                      <a:schemeClr val="bg1"/>
                    </a:solidFill>
                    <a:latin typeface="思源黑体" panose="020B0500000000000000" pitchFamily="34" charset="-122"/>
                    <a:ea typeface="思源黑体" panose="020B0500000000000000" pitchFamily="34" charset="-122"/>
                  </a:rPr>
                  <a:t>总结</a:t>
                </a:r>
              </a:p>
            </p:txBody>
          </p:sp>
          <p:sp>
            <p:nvSpPr>
              <p:cNvPr id="39" name="Oval 6"/>
              <p:cNvSpPr>
                <a:spLocks noChangeArrowheads="1"/>
              </p:cNvSpPr>
              <p:nvPr>
                <p:custDataLst>
                  <p:tags r:id="rId8"/>
                </p:custDataLst>
              </p:nvPr>
            </p:nvSpPr>
            <p:spPr bwMode="gray">
              <a:xfrm>
                <a:off x="9462" y="6270"/>
                <a:ext cx="2042" cy="2042"/>
              </a:xfrm>
              <a:prstGeom prst="ellipse">
                <a:avLst/>
              </a:prstGeom>
              <a:solidFill>
                <a:srgbClr val="444D57"/>
              </a:solidFill>
              <a:ln>
                <a:noFill/>
              </a:ln>
              <a:effectLst>
                <a:outerShdw dist="107763" dir="2700000" algn="ctr" rotWithShape="0">
                  <a:schemeClr val="bg2">
                    <a:alpha val="50000"/>
                  </a:schemeClr>
                </a:outerShdw>
              </a:effectLst>
            </p:spPr>
            <p:txBody>
              <a:bodyPr lIns="45720" tIns="44450" rIns="45720" bIns="44450" anchor="ctr" anchorCtr="1"/>
              <a:lstStyle/>
              <a:p>
                <a:pPr>
                  <a:lnSpc>
                    <a:spcPct val="120000"/>
                  </a:lnSpc>
                </a:pPr>
                <a:r>
                  <a:rPr lang="zh-CN" altLang="en-US" sz="2800" b="1" dirty="0">
                    <a:solidFill>
                      <a:schemeClr val="bg1"/>
                    </a:solidFill>
                    <a:latin typeface="思源黑体" panose="020B0500000000000000" pitchFamily="34" charset="-122"/>
                    <a:ea typeface="思源黑体" panose="020B0500000000000000" pitchFamily="34" charset="-122"/>
                  </a:rPr>
                  <a:t>展望</a:t>
                </a:r>
              </a:p>
            </p:txBody>
          </p:sp>
          <p:sp>
            <p:nvSpPr>
              <p:cNvPr id="42" name="TextBox 7"/>
              <p:cNvSpPr txBox="1"/>
              <p:nvPr>
                <p:custDataLst>
                  <p:tags r:id="rId9"/>
                </p:custDataLst>
              </p:nvPr>
            </p:nvSpPr>
            <p:spPr>
              <a:xfrm>
                <a:off x="1950" y="4958"/>
                <a:ext cx="4762" cy="5726"/>
              </a:xfrm>
              <a:prstGeom prst="rect">
                <a:avLst/>
              </a:prstGeom>
              <a:noFill/>
            </p:spPr>
            <p:txBody>
              <a:bodyPr wrap="square" rtlCol="0">
                <a:spAutoFit/>
              </a:bodyPr>
              <a:lstStyle/>
              <a:p>
                <a:pPr algn="just">
                  <a:lnSpc>
                    <a:spcPct val="120000"/>
                  </a:lnSpc>
                </a:pPr>
                <a:r>
                  <a:rPr lang="zh-CN" altLang="en-US" sz="2400" dirty="0">
                    <a:solidFill>
                      <a:schemeClr val="tx1">
                        <a:lumMod val="65000"/>
                        <a:lumOff val="35000"/>
                      </a:schemeClr>
                    </a:solidFill>
                    <a:latin typeface="思源黑体" panose="020B0500000000000000" pitchFamily="34" charset="-122"/>
                    <a:ea typeface="思源黑体" panose="020B0500000000000000" pitchFamily="34" charset="-122"/>
                  </a:rPr>
                  <a:t>教师可通过该仿真程序演示弦音振动过程，学生也可以自行操作仿真程序，改变各种参数，观察不同条件下弦音振动的变化情况，深入探究物理现象背后的本质。</a:t>
                </a:r>
              </a:p>
            </p:txBody>
          </p:sp>
          <p:grpSp>
            <p:nvGrpSpPr>
              <p:cNvPr id="43" name="组合 42"/>
              <p:cNvGrpSpPr/>
              <p:nvPr>
                <p:custDataLst>
                  <p:tags r:id="rId10"/>
                </p:custDataLst>
              </p:nvPr>
            </p:nvGrpSpPr>
            <p:grpSpPr>
              <a:xfrm>
                <a:off x="1954" y="3853"/>
                <a:ext cx="5453" cy="912"/>
                <a:chOff x="469900" y="1045127"/>
                <a:chExt cx="2835574" cy="474109"/>
              </a:xfrm>
            </p:grpSpPr>
            <p:sp>
              <p:nvSpPr>
                <p:cNvPr id="44" name="TextBox 6"/>
                <p:cNvSpPr txBox="1"/>
                <p:nvPr>
                  <p:custDataLst>
                    <p:tags r:id="rId12"/>
                  </p:custDataLst>
                </p:nvPr>
              </p:nvSpPr>
              <p:spPr>
                <a:xfrm>
                  <a:off x="957970" y="1045127"/>
                  <a:ext cx="2154891" cy="437324"/>
                </a:xfrm>
                <a:prstGeom prst="rect">
                  <a:avLst/>
                </a:prstGeom>
                <a:noFill/>
              </p:spPr>
              <p:txBody>
                <a:bodyPr wrap="none" rtlCol="0">
                  <a:spAutoFit/>
                </a:bodyPr>
                <a:lstStyle/>
                <a:p>
                  <a:pPr>
                    <a:lnSpc>
                      <a:spcPct val="120000"/>
                    </a:lnSpc>
                  </a:pPr>
                  <a:r>
                    <a:rPr lang="zh-CN" altLang="en-US" sz="2400" b="1" dirty="0">
                      <a:solidFill>
                        <a:schemeClr val="tx1">
                          <a:lumMod val="95000"/>
                          <a:lumOff val="5000"/>
                        </a:schemeClr>
                      </a:solidFill>
                      <a:latin typeface="思源黑体" panose="020B0500000000000000" pitchFamily="34" charset="-122"/>
                      <a:ea typeface="思源黑体" panose="020B0500000000000000" pitchFamily="34" charset="-122"/>
                    </a:rPr>
                    <a:t>教学前景应用广泛</a:t>
                  </a:r>
                </a:p>
              </p:txBody>
            </p:sp>
            <p:cxnSp>
              <p:nvCxnSpPr>
                <p:cNvPr id="45" name="直接连接符 44"/>
                <p:cNvCxnSpPr/>
                <p:nvPr>
                  <p:custDataLst>
                    <p:tags r:id="rId13"/>
                  </p:custDataLst>
                </p:nvPr>
              </p:nvCxnSpPr>
              <p:spPr>
                <a:xfrm flipV="1">
                  <a:off x="469900" y="1497916"/>
                  <a:ext cx="2835574" cy="21320"/>
                </a:xfrm>
                <a:prstGeom prst="line">
                  <a:avLst/>
                </a:prstGeom>
                <a:noFill/>
                <a:ln>
                  <a:solidFill>
                    <a:srgbClr val="414455"/>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46" name="TextBox 10"/>
              <p:cNvSpPr txBox="1"/>
              <p:nvPr>
                <p:custDataLst>
                  <p:tags r:id="rId11"/>
                </p:custDataLst>
              </p:nvPr>
            </p:nvSpPr>
            <p:spPr>
              <a:xfrm>
                <a:off x="11914" y="4784"/>
                <a:ext cx="6406" cy="5726"/>
              </a:xfrm>
              <a:prstGeom prst="rect">
                <a:avLst/>
              </a:prstGeom>
              <a:noFill/>
            </p:spPr>
            <p:txBody>
              <a:bodyPr wrap="square" rtlCol="0">
                <a:spAutoFit/>
              </a:bodyPr>
              <a:lstStyle/>
              <a:p>
                <a:pPr algn="just">
                  <a:lnSpc>
                    <a:spcPct val="120000"/>
                  </a:lnSpc>
                </a:pPr>
                <a:r>
                  <a:rPr lang="zh-CN" altLang="en-US" sz="2400" dirty="0">
                    <a:solidFill>
                      <a:schemeClr val="tx1">
                        <a:lumMod val="65000"/>
                        <a:lumOff val="35000"/>
                      </a:schemeClr>
                    </a:solidFill>
                    <a:latin typeface="思源黑体" panose="020B0500000000000000" pitchFamily="34" charset="-122"/>
                    <a:ea typeface="思源黑体" panose="020B0500000000000000" pitchFamily="34" charset="-122"/>
                  </a:rPr>
                  <a:t>在进行实际实验之前，仿真程序可快速地对各种假设和理论进行模拟验证，节省时间和实验成本。对于一些难以在实际中实现的极端条件或复杂情况，仿真程序能提供理论上的模拟结果，提供思路。</a:t>
                </a:r>
              </a:p>
            </p:txBody>
          </p:sp>
        </p:grpSp>
      </p:grpSp>
      <p:grpSp>
        <p:nvGrpSpPr>
          <p:cNvPr id="16" name="组合 15"/>
          <p:cNvGrpSpPr/>
          <p:nvPr/>
        </p:nvGrpSpPr>
        <p:grpSpPr>
          <a:xfrm>
            <a:off x="7470140" y="1645920"/>
            <a:ext cx="3965575" cy="564515"/>
            <a:chOff x="12492" y="2638"/>
            <a:chExt cx="6245" cy="889"/>
          </a:xfrm>
        </p:grpSpPr>
        <p:sp>
          <p:nvSpPr>
            <p:cNvPr id="10" name="椭圆 9"/>
            <p:cNvSpPr/>
            <p:nvPr>
              <p:custDataLst>
                <p:tags r:id="rId1"/>
              </p:custDataLst>
            </p:nvPr>
          </p:nvSpPr>
          <p:spPr>
            <a:xfrm>
              <a:off x="12492" y="2681"/>
              <a:ext cx="739" cy="739"/>
            </a:xfrm>
            <a:prstGeom prst="ellipse">
              <a:avLst/>
            </a:prstGeom>
            <a:solidFill>
              <a:schemeClr val="bg1"/>
            </a:solidFill>
            <a:ln w="28575">
              <a:solidFill>
                <a:srgbClr val="433D3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1" name="Freeform 66"/>
            <p:cNvSpPr>
              <a:spLocks noEditPoints="1"/>
            </p:cNvSpPr>
            <p:nvPr>
              <p:custDataLst>
                <p:tags r:id="rId2"/>
              </p:custDataLst>
            </p:nvPr>
          </p:nvSpPr>
          <p:spPr bwMode="auto">
            <a:xfrm>
              <a:off x="12707" y="2874"/>
              <a:ext cx="309" cy="389"/>
            </a:xfrm>
            <a:custGeom>
              <a:avLst/>
              <a:gdLst>
                <a:gd name="T0" fmla="*/ 0 w 138"/>
                <a:gd name="T1" fmla="*/ 69 h 174"/>
                <a:gd name="T2" fmla="*/ 138 w 138"/>
                <a:gd name="T3" fmla="*/ 69 h 174"/>
                <a:gd name="T4" fmla="*/ 114 w 138"/>
                <a:gd name="T5" fmla="*/ 81 h 174"/>
                <a:gd name="T6" fmla="*/ 110 w 138"/>
                <a:gd name="T7" fmla="*/ 89 h 174"/>
                <a:gd name="T8" fmla="*/ 101 w 138"/>
                <a:gd name="T9" fmla="*/ 89 h 174"/>
                <a:gd name="T10" fmla="*/ 101 w 138"/>
                <a:gd name="T11" fmla="*/ 101 h 174"/>
                <a:gd name="T12" fmla="*/ 94 w 138"/>
                <a:gd name="T13" fmla="*/ 107 h 174"/>
                <a:gd name="T14" fmla="*/ 85 w 138"/>
                <a:gd name="T15" fmla="*/ 102 h 174"/>
                <a:gd name="T16" fmla="*/ 79 w 138"/>
                <a:gd name="T17" fmla="*/ 112 h 174"/>
                <a:gd name="T18" fmla="*/ 70 w 138"/>
                <a:gd name="T19" fmla="*/ 114 h 174"/>
                <a:gd name="T20" fmla="*/ 65 w 138"/>
                <a:gd name="T21" fmla="*/ 105 h 174"/>
                <a:gd name="T22" fmla="*/ 55 w 138"/>
                <a:gd name="T23" fmla="*/ 111 h 174"/>
                <a:gd name="T24" fmla="*/ 47 w 138"/>
                <a:gd name="T25" fmla="*/ 108 h 174"/>
                <a:gd name="T26" fmla="*/ 47 w 138"/>
                <a:gd name="T27" fmla="*/ 98 h 174"/>
                <a:gd name="T28" fmla="*/ 35 w 138"/>
                <a:gd name="T29" fmla="*/ 98 h 174"/>
                <a:gd name="T30" fmla="*/ 29 w 138"/>
                <a:gd name="T31" fmla="*/ 91 h 174"/>
                <a:gd name="T32" fmla="*/ 34 w 138"/>
                <a:gd name="T33" fmla="*/ 83 h 174"/>
                <a:gd name="T34" fmla="*/ 24 w 138"/>
                <a:gd name="T35" fmla="*/ 77 h 174"/>
                <a:gd name="T36" fmla="*/ 23 w 138"/>
                <a:gd name="T37" fmla="*/ 68 h 174"/>
                <a:gd name="T38" fmla="*/ 31 w 138"/>
                <a:gd name="T39" fmla="*/ 63 h 174"/>
                <a:gd name="T40" fmla="*/ 25 w 138"/>
                <a:gd name="T41" fmla="*/ 53 h 174"/>
                <a:gd name="T42" fmla="*/ 28 w 138"/>
                <a:gd name="T43" fmla="*/ 45 h 174"/>
                <a:gd name="T44" fmla="*/ 38 w 138"/>
                <a:gd name="T45" fmla="*/ 44 h 174"/>
                <a:gd name="T46" fmla="*/ 38 w 138"/>
                <a:gd name="T47" fmla="*/ 32 h 174"/>
                <a:gd name="T48" fmla="*/ 45 w 138"/>
                <a:gd name="T49" fmla="*/ 27 h 174"/>
                <a:gd name="T50" fmla="*/ 54 w 138"/>
                <a:gd name="T51" fmla="*/ 32 h 174"/>
                <a:gd name="T52" fmla="*/ 59 w 138"/>
                <a:gd name="T53" fmla="*/ 21 h 174"/>
                <a:gd name="T54" fmla="*/ 68 w 138"/>
                <a:gd name="T55" fmla="*/ 20 h 174"/>
                <a:gd name="T56" fmla="*/ 73 w 138"/>
                <a:gd name="T57" fmla="*/ 29 h 174"/>
                <a:gd name="T58" fmla="*/ 83 w 138"/>
                <a:gd name="T59" fmla="*/ 22 h 174"/>
                <a:gd name="T60" fmla="*/ 92 w 138"/>
                <a:gd name="T61" fmla="*/ 26 h 174"/>
                <a:gd name="T62" fmla="*/ 92 w 138"/>
                <a:gd name="T63" fmla="*/ 36 h 174"/>
                <a:gd name="T64" fmla="*/ 104 w 138"/>
                <a:gd name="T65" fmla="*/ 35 h 174"/>
                <a:gd name="T66" fmla="*/ 109 w 138"/>
                <a:gd name="T67" fmla="*/ 43 h 174"/>
                <a:gd name="T68" fmla="*/ 105 w 138"/>
                <a:gd name="T69" fmla="*/ 51 h 174"/>
                <a:gd name="T70" fmla="*/ 115 w 138"/>
                <a:gd name="T71" fmla="*/ 57 h 174"/>
                <a:gd name="T72" fmla="*/ 116 w 138"/>
                <a:gd name="T73" fmla="*/ 66 h 174"/>
                <a:gd name="T74" fmla="*/ 108 w 138"/>
                <a:gd name="T75" fmla="*/ 71 h 174"/>
                <a:gd name="T76" fmla="*/ 114 w 138"/>
                <a:gd name="T77" fmla="*/ 8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174">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en-US"/>
            </a:p>
          </p:txBody>
        </p:sp>
        <p:sp>
          <p:nvSpPr>
            <p:cNvPr id="12" name="Freeform 67"/>
            <p:cNvSpPr>
              <a:spLocks noEditPoints="1"/>
            </p:cNvSpPr>
            <p:nvPr>
              <p:custDataLst>
                <p:tags r:id="rId3"/>
              </p:custDataLst>
            </p:nvPr>
          </p:nvSpPr>
          <p:spPr bwMode="auto">
            <a:xfrm>
              <a:off x="12792" y="2954"/>
              <a:ext cx="142" cy="141"/>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8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solidFill>
              <a:srgbClr val="433D3C"/>
            </a:solidFill>
            <a:ln>
              <a:noFill/>
            </a:ln>
          </p:spPr>
          <p:txBody>
            <a:bodyPr vert="horz" wrap="square" lIns="91440" tIns="45720" rIns="91440" bIns="45720" numCol="1" anchor="t" anchorCtr="0" compatLnSpc="1"/>
            <a:lstStyle/>
            <a:p>
              <a:pPr>
                <a:lnSpc>
                  <a:spcPct val="120000"/>
                </a:lnSpc>
              </a:pPr>
              <a:endParaRPr lang="en-US"/>
            </a:p>
          </p:txBody>
        </p:sp>
        <p:sp>
          <p:nvSpPr>
            <p:cNvPr id="13" name="TextBox 9"/>
            <p:cNvSpPr txBox="1"/>
            <p:nvPr>
              <p:custDataLst>
                <p:tags r:id="rId4"/>
              </p:custDataLst>
            </p:nvPr>
          </p:nvSpPr>
          <p:spPr>
            <a:xfrm>
              <a:off x="13437" y="2638"/>
              <a:ext cx="4144" cy="841"/>
            </a:xfrm>
            <a:prstGeom prst="rect">
              <a:avLst/>
            </a:prstGeom>
            <a:noFill/>
          </p:spPr>
          <p:txBody>
            <a:bodyPr wrap="none" rtlCol="0">
              <a:spAutoFit/>
            </a:bodyPr>
            <a:lstStyle/>
            <a:p>
              <a:pPr algn="l">
                <a:lnSpc>
                  <a:spcPct val="120000"/>
                </a:lnSpc>
              </a:pPr>
              <a:r>
                <a:rPr lang="zh-CN" altLang="en-US" sz="2400" b="1" dirty="0">
                  <a:solidFill>
                    <a:srgbClr val="433D3C"/>
                  </a:solidFill>
                  <a:latin typeface="思源黑体" panose="020B0500000000000000" pitchFamily="34" charset="-122"/>
                  <a:ea typeface="思源黑体" panose="020B0500000000000000" pitchFamily="34" charset="-122"/>
                </a:rPr>
                <a:t>科研辅助作用明显</a:t>
              </a:r>
            </a:p>
          </p:txBody>
        </p:sp>
        <p:cxnSp>
          <p:nvCxnSpPr>
            <p:cNvPr id="14" name="直接连接符 13"/>
            <p:cNvCxnSpPr/>
            <p:nvPr>
              <p:custDataLst>
                <p:tags r:id="rId5"/>
              </p:custDataLst>
            </p:nvPr>
          </p:nvCxnSpPr>
          <p:spPr>
            <a:xfrm>
              <a:off x="12595" y="3527"/>
              <a:ext cx="6143" cy="0"/>
            </a:xfrm>
            <a:prstGeom prst="line">
              <a:avLst/>
            </a:prstGeom>
            <a:noFill/>
            <a:ln>
              <a:solidFill>
                <a:srgbClr val="414455"/>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rot="5400000">
            <a:off x="33125" y="583141"/>
            <a:ext cx="1997612" cy="831330"/>
          </a:xfrm>
          <a:prstGeom prst="rect">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795353" y="5524628"/>
            <a:ext cx="2396647" cy="831330"/>
          </a:xfrm>
          <a:prstGeom prst="rect">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2401557" y="1931559"/>
            <a:ext cx="2627643" cy="1112087"/>
            <a:chOff x="1395722" y="1125414"/>
            <a:chExt cx="7881541" cy="3335673"/>
          </a:xfrm>
          <a:effectLst>
            <a:outerShdw blurRad="101600" dist="38100" dir="2700000" algn="tl" rotWithShape="0">
              <a:prstClr val="black">
                <a:alpha val="20000"/>
              </a:prstClr>
            </a:outerShdw>
          </a:effectLst>
        </p:grpSpPr>
        <p:cxnSp>
          <p:nvCxnSpPr>
            <p:cNvPr id="7" name="直接连接符 6"/>
            <p:cNvCxnSpPr/>
            <p:nvPr/>
          </p:nvCxnSpPr>
          <p:spPr>
            <a:xfrm>
              <a:off x="1395722" y="1125414"/>
              <a:ext cx="7881541" cy="0"/>
            </a:xfrm>
            <a:prstGeom prst="line">
              <a:avLst/>
            </a:prstGeom>
            <a:ln w="76200">
              <a:solidFill>
                <a:srgbClr val="666E8A"/>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19309" y="1125414"/>
              <a:ext cx="0" cy="3335673"/>
            </a:xfrm>
            <a:prstGeom prst="line">
              <a:avLst/>
            </a:prstGeom>
            <a:ln w="76200">
              <a:solidFill>
                <a:srgbClr val="666E8A"/>
              </a:solidFill>
            </a:ln>
          </p:spPr>
          <p:style>
            <a:lnRef idx="1">
              <a:schemeClr val="accent1"/>
            </a:lnRef>
            <a:fillRef idx="0">
              <a:schemeClr val="accent1"/>
            </a:fillRef>
            <a:effectRef idx="0">
              <a:schemeClr val="accent1"/>
            </a:effectRef>
            <a:fontRef idx="minor">
              <a:schemeClr val="tx1"/>
            </a:fontRef>
          </p:style>
        </p:cxnSp>
      </p:grpSp>
      <p:sp>
        <p:nvSpPr>
          <p:cNvPr id="61" name="矩形 259"/>
          <p:cNvSpPr>
            <a:spLocks noChangeArrowheads="1"/>
          </p:cNvSpPr>
          <p:nvPr/>
        </p:nvSpPr>
        <p:spPr bwMode="auto">
          <a:xfrm>
            <a:off x="1941558" y="3375355"/>
            <a:ext cx="8335010" cy="100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6000" b="1" cap="all" dirty="0">
                <a:solidFill>
                  <a:srgbClr val="211E2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cs typeface="Arial" panose="020B0604020202020204" pitchFamily="34" charset="0"/>
              </a:rPr>
              <a:t>谢谢观看</a:t>
            </a:r>
            <a:endParaRPr lang="en-US" altLang="zh-CN" sz="6000" b="1" cap="all" dirty="0">
              <a:solidFill>
                <a:srgbClr val="211E2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cs typeface="Arial" panose="020B0604020202020204" pitchFamily="34" charset="0"/>
            </a:endParaRPr>
          </a:p>
        </p:txBody>
      </p:sp>
      <p:sp>
        <p:nvSpPr>
          <p:cNvPr id="62" name="矩形 259"/>
          <p:cNvSpPr>
            <a:spLocks noChangeArrowheads="1"/>
          </p:cNvSpPr>
          <p:nvPr/>
        </p:nvSpPr>
        <p:spPr bwMode="auto">
          <a:xfrm>
            <a:off x="1941558" y="2298872"/>
            <a:ext cx="8335010" cy="132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en-US" altLang="zh-CN" sz="7200" dirty="0">
                <a:solidFill>
                  <a:srgbClr val="666E8A"/>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cs typeface="Arial" panose="020B0604020202020204" pitchFamily="34" charset="0"/>
              </a:rPr>
              <a:t>THANK YOU</a:t>
            </a:r>
          </a:p>
        </p:txBody>
      </p:sp>
      <p:grpSp>
        <p:nvGrpSpPr>
          <p:cNvPr id="58" name="组合 57"/>
          <p:cNvGrpSpPr/>
          <p:nvPr/>
        </p:nvGrpSpPr>
        <p:grpSpPr>
          <a:xfrm flipH="1" flipV="1">
            <a:off x="7167710" y="3943073"/>
            <a:ext cx="2627643" cy="1112087"/>
            <a:chOff x="1395722" y="1125414"/>
            <a:chExt cx="7881541" cy="3335673"/>
          </a:xfrm>
          <a:effectLst>
            <a:outerShdw blurRad="101600" dist="38100" dir="2700000" algn="tl" rotWithShape="0">
              <a:prstClr val="black">
                <a:alpha val="20000"/>
              </a:prstClr>
            </a:outerShdw>
          </a:effectLst>
        </p:grpSpPr>
        <p:cxnSp>
          <p:nvCxnSpPr>
            <p:cNvPr id="59" name="直接连接符 58"/>
            <p:cNvCxnSpPr/>
            <p:nvPr/>
          </p:nvCxnSpPr>
          <p:spPr>
            <a:xfrm>
              <a:off x="1395722" y="1125414"/>
              <a:ext cx="7881541" cy="0"/>
            </a:xfrm>
            <a:prstGeom prst="line">
              <a:avLst/>
            </a:prstGeom>
            <a:ln w="76200">
              <a:solidFill>
                <a:srgbClr val="666E8A"/>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19309" y="1125414"/>
              <a:ext cx="0" cy="3335673"/>
            </a:xfrm>
            <a:prstGeom prst="line">
              <a:avLst/>
            </a:prstGeom>
            <a:ln w="76200">
              <a:solidFill>
                <a:srgbClr val="666E8A"/>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4330833" y="413644"/>
            <a:ext cx="3530333" cy="767452"/>
          </a:xfrm>
          <a:prstGeom prst="rect">
            <a:avLst/>
          </a:prstGeom>
          <a:solidFill>
            <a:srgbClr val="666E8A"/>
          </a:solidFill>
          <a:ln>
            <a:noFill/>
          </a:ln>
          <a:effectLst>
            <a:outerShdw blurRad="1016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3600" b="1" spc="300" dirty="0">
                <a:solidFill>
                  <a:prstClr val="white"/>
                </a:solidFill>
                <a:latin typeface="思源黑体" panose="020B0500000000000000" pitchFamily="34" charset="-122"/>
                <a:ea typeface="思源黑体" panose="020B0500000000000000" pitchFamily="34" charset="-122"/>
              </a:rPr>
              <a:t>CONTENT</a:t>
            </a:r>
            <a:endParaRPr lang="zh-CN" altLang="en-US" sz="3600" b="1" spc="300" dirty="0">
              <a:solidFill>
                <a:prstClr val="white"/>
              </a:solidFill>
              <a:latin typeface="思源黑体" panose="020B0500000000000000" pitchFamily="34" charset="-122"/>
              <a:ea typeface="思源黑体" panose="020B0500000000000000" pitchFamily="34" charset="-122"/>
            </a:endParaRPr>
          </a:p>
        </p:txBody>
      </p:sp>
      <p:grpSp>
        <p:nvGrpSpPr>
          <p:cNvPr id="131" name="组合 130"/>
          <p:cNvGrpSpPr/>
          <p:nvPr/>
        </p:nvGrpSpPr>
        <p:grpSpPr>
          <a:xfrm>
            <a:off x="334963" y="778256"/>
            <a:ext cx="11522075" cy="5678798"/>
            <a:chOff x="334963" y="778256"/>
            <a:chExt cx="11522075" cy="5678798"/>
          </a:xfrm>
          <a:effectLst>
            <a:outerShdw blurRad="101600" dist="38100" dir="2700000" algn="tl" rotWithShape="0">
              <a:prstClr val="black">
                <a:alpha val="20000"/>
              </a:prstClr>
            </a:outerShdw>
          </a:effectLst>
        </p:grpSpPr>
        <p:cxnSp>
          <p:nvCxnSpPr>
            <p:cNvPr id="55" name="直接连接符 54"/>
            <p:cNvCxnSpPr/>
            <p:nvPr/>
          </p:nvCxnSpPr>
          <p:spPr>
            <a:xfrm>
              <a:off x="391345" y="816909"/>
              <a:ext cx="0" cy="5636279"/>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812955" y="816909"/>
              <a:ext cx="0" cy="5636279"/>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95235" y="6457054"/>
              <a:ext cx="11245590"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34963" y="778256"/>
              <a:ext cx="3016735" cy="0"/>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840303" y="778256"/>
              <a:ext cx="3016735" cy="0"/>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custDataLst>
              <p:tags r:id="rId1"/>
            </p:custDataLst>
          </p:nvPr>
        </p:nvGrpSpPr>
        <p:grpSpPr>
          <a:xfrm>
            <a:off x="1710319" y="1996170"/>
            <a:ext cx="3804028" cy="1033507"/>
            <a:chOff x="897426" y="2851251"/>
            <a:chExt cx="3804028" cy="1033507"/>
          </a:xfrm>
          <a:effectLst>
            <a:outerShdw blurRad="101600" dist="38100" dir="2700000" algn="tl" rotWithShape="0">
              <a:prstClr val="black">
                <a:alpha val="25000"/>
              </a:prstClr>
            </a:outerShdw>
          </a:effectLst>
        </p:grpSpPr>
        <p:sp>
          <p:nvSpPr>
            <p:cNvPr id="63" name="矩形 62"/>
            <p:cNvSpPr/>
            <p:nvPr>
              <p:custDataLst>
                <p:tags r:id="rId26"/>
              </p:custDataLst>
            </p:nvPr>
          </p:nvSpPr>
          <p:spPr>
            <a:xfrm>
              <a:off x="4600896" y="2851251"/>
              <a:ext cx="100557" cy="1008236"/>
            </a:xfrm>
            <a:prstGeom prst="rect">
              <a:avLst/>
            </a:prstGeom>
            <a:solidFill>
              <a:srgbClr val="3C4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pic>
          <p:nvPicPr>
            <p:cNvPr id="105" name="图片 104"/>
            <p:cNvPicPr>
              <a:picLocks noChangeAspect="1"/>
            </p:cNvPicPr>
            <p:nvPr>
              <p:custDataLst>
                <p:tags r:id="rId27"/>
              </p:custDataLst>
            </p:nvPr>
          </p:nvPicPr>
          <p:blipFill>
            <a:blip r:embed="rId3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0191" y="2930010"/>
              <a:ext cx="1094712" cy="954748"/>
            </a:xfrm>
            <a:prstGeom prst="rect">
              <a:avLst/>
            </a:prstGeom>
          </p:spPr>
        </p:pic>
        <p:sp>
          <p:nvSpPr>
            <p:cNvPr id="67" name="文本框 66"/>
            <p:cNvSpPr txBox="1"/>
            <p:nvPr>
              <p:custDataLst>
                <p:tags r:id="rId28"/>
              </p:custDataLst>
            </p:nvPr>
          </p:nvSpPr>
          <p:spPr>
            <a:xfrm>
              <a:off x="2041696" y="3150971"/>
              <a:ext cx="2355850" cy="460375"/>
            </a:xfrm>
            <a:prstGeom prst="rect">
              <a:avLst/>
            </a:prstGeom>
            <a:noFill/>
          </p:spPr>
          <p:txBody>
            <a:bodyPr wrap="square" rtlCol="0">
              <a:spAutoFit/>
            </a:bodyPr>
            <a:lstStyle/>
            <a:p>
              <a:pPr algn="ctr" defTabSz="457200"/>
              <a:r>
                <a:rPr lang="zh-CN" altLang="en-US" sz="2400" dirty="0">
                  <a:solidFill>
                    <a:prstClr val="black"/>
                  </a:solidFill>
                  <a:latin typeface="思源黑体" panose="020B0500000000000000" pitchFamily="34" charset="-122"/>
                  <a:ea typeface="思源黑体" panose="020B0500000000000000" pitchFamily="34" charset="-122"/>
                </a:rPr>
                <a:t>选题意义</a:t>
              </a:r>
            </a:p>
          </p:txBody>
        </p:sp>
        <p:sp>
          <p:nvSpPr>
            <p:cNvPr id="68" name="文本框 67"/>
            <p:cNvSpPr txBox="1"/>
            <p:nvPr>
              <p:custDataLst>
                <p:tags r:id="rId29"/>
              </p:custDataLst>
            </p:nvPr>
          </p:nvSpPr>
          <p:spPr>
            <a:xfrm>
              <a:off x="1139889" y="3134399"/>
              <a:ext cx="807768" cy="461665"/>
            </a:xfrm>
            <a:prstGeom prst="rect">
              <a:avLst/>
            </a:prstGeom>
            <a:noFill/>
          </p:spPr>
          <p:txBody>
            <a:bodyPr wrap="square" rtlCol="0">
              <a:spAutoFit/>
            </a:bodyPr>
            <a:lstStyle/>
            <a:p>
              <a:pPr algn="ctr" defTabSz="457200"/>
              <a:r>
                <a:rPr lang="en-US" altLang="zh-CN"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01</a:t>
              </a:r>
              <a:endParaRPr lang="zh-CN" altLang="en-US"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65" name="矩形 64"/>
            <p:cNvSpPr/>
            <p:nvPr>
              <p:custDataLst>
                <p:tags r:id="rId30"/>
              </p:custDataLst>
            </p:nvPr>
          </p:nvSpPr>
          <p:spPr>
            <a:xfrm>
              <a:off x="897426" y="2851251"/>
              <a:ext cx="3804028" cy="1008236"/>
            </a:xfrm>
            <a:prstGeom prst="rect">
              <a:avLst/>
            </a:prstGeom>
            <a:noFill/>
            <a:ln w="25400">
              <a:solidFill>
                <a:srgbClr val="3C4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grpSp>
        <p:nvGrpSpPr>
          <p:cNvPr id="86" name="组合 85"/>
          <p:cNvGrpSpPr/>
          <p:nvPr>
            <p:custDataLst>
              <p:tags r:id="rId2"/>
            </p:custDataLst>
          </p:nvPr>
        </p:nvGrpSpPr>
        <p:grpSpPr>
          <a:xfrm>
            <a:off x="6838539" y="1996170"/>
            <a:ext cx="3804028" cy="1033507"/>
            <a:chOff x="897426" y="2851251"/>
            <a:chExt cx="3804028" cy="1033507"/>
          </a:xfrm>
          <a:effectLst>
            <a:outerShdw blurRad="101600" dist="38100" dir="2700000" algn="tl" rotWithShape="0">
              <a:prstClr val="black">
                <a:alpha val="25000"/>
              </a:prstClr>
            </a:outerShdw>
          </a:effectLst>
        </p:grpSpPr>
        <p:sp>
          <p:nvSpPr>
            <p:cNvPr id="87" name="矩形 86"/>
            <p:cNvSpPr/>
            <p:nvPr>
              <p:custDataLst>
                <p:tags r:id="rId21"/>
              </p:custDataLst>
            </p:nvPr>
          </p:nvSpPr>
          <p:spPr>
            <a:xfrm>
              <a:off x="4600896" y="2851251"/>
              <a:ext cx="100557" cy="1008236"/>
            </a:xfrm>
            <a:prstGeom prst="rect">
              <a:avLst/>
            </a:prstGeom>
            <a:solidFill>
              <a:srgbClr val="3C4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pic>
          <p:nvPicPr>
            <p:cNvPr id="88" name="图片 87"/>
            <p:cNvPicPr>
              <a:picLocks noChangeAspect="1"/>
            </p:cNvPicPr>
            <p:nvPr>
              <p:custDataLst>
                <p:tags r:id="rId22"/>
              </p:custDataLst>
            </p:nvPr>
          </p:nvPicPr>
          <p:blipFill>
            <a:blip r:embed="rId3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0191" y="2930010"/>
              <a:ext cx="1094712" cy="954748"/>
            </a:xfrm>
            <a:prstGeom prst="rect">
              <a:avLst/>
            </a:prstGeom>
          </p:spPr>
        </p:pic>
        <p:sp>
          <p:nvSpPr>
            <p:cNvPr id="89" name="文本框 88"/>
            <p:cNvSpPr txBox="1"/>
            <p:nvPr>
              <p:custDataLst>
                <p:tags r:id="rId23"/>
              </p:custDataLst>
            </p:nvPr>
          </p:nvSpPr>
          <p:spPr>
            <a:xfrm>
              <a:off x="2041653" y="3150679"/>
              <a:ext cx="2616610" cy="460375"/>
            </a:xfrm>
            <a:prstGeom prst="rect">
              <a:avLst/>
            </a:prstGeom>
            <a:noFill/>
          </p:spPr>
          <p:txBody>
            <a:bodyPr wrap="square" rtlCol="0">
              <a:spAutoFit/>
            </a:bodyPr>
            <a:lstStyle/>
            <a:p>
              <a:pPr algn="ctr" defTabSz="457200"/>
              <a:r>
                <a:rPr lang="zh-CN" altLang="en-US" sz="2400" dirty="0">
                  <a:solidFill>
                    <a:prstClr val="black"/>
                  </a:solidFill>
                  <a:latin typeface="思源黑体" panose="020B0500000000000000" pitchFamily="34" charset="-122"/>
                  <a:ea typeface="思源黑体" panose="020B0500000000000000" pitchFamily="34" charset="-122"/>
                </a:rPr>
                <a:t>仿真操作</a:t>
              </a:r>
            </a:p>
          </p:txBody>
        </p:sp>
        <p:sp>
          <p:nvSpPr>
            <p:cNvPr id="90" name="文本框 89"/>
            <p:cNvSpPr txBox="1"/>
            <p:nvPr>
              <p:custDataLst>
                <p:tags r:id="rId24"/>
              </p:custDataLst>
            </p:nvPr>
          </p:nvSpPr>
          <p:spPr>
            <a:xfrm>
              <a:off x="1139889" y="3134399"/>
              <a:ext cx="807768" cy="460375"/>
            </a:xfrm>
            <a:prstGeom prst="rect">
              <a:avLst/>
            </a:prstGeom>
            <a:noFill/>
          </p:spPr>
          <p:txBody>
            <a:bodyPr wrap="square" rtlCol="0">
              <a:spAutoFit/>
            </a:bodyPr>
            <a:lstStyle/>
            <a:p>
              <a:pPr algn="ctr" defTabSz="457200"/>
              <a:r>
                <a:rPr lang="en-US" altLang="zh-CN"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04</a:t>
              </a:r>
              <a:endParaRPr lang="zh-CN" altLang="en-US"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91" name="矩形 90"/>
            <p:cNvSpPr/>
            <p:nvPr>
              <p:custDataLst>
                <p:tags r:id="rId25"/>
              </p:custDataLst>
            </p:nvPr>
          </p:nvSpPr>
          <p:spPr>
            <a:xfrm>
              <a:off x="897426" y="2851251"/>
              <a:ext cx="3804028" cy="1008236"/>
            </a:xfrm>
            <a:prstGeom prst="rect">
              <a:avLst/>
            </a:prstGeom>
            <a:noFill/>
            <a:ln w="25400">
              <a:solidFill>
                <a:srgbClr val="3C4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grpSp>
        <p:nvGrpSpPr>
          <p:cNvPr id="92" name="组合 91"/>
          <p:cNvGrpSpPr/>
          <p:nvPr>
            <p:custDataLst>
              <p:tags r:id="rId3"/>
            </p:custDataLst>
          </p:nvPr>
        </p:nvGrpSpPr>
        <p:grpSpPr>
          <a:xfrm>
            <a:off x="1710319" y="3374882"/>
            <a:ext cx="3804028" cy="1033507"/>
            <a:chOff x="897426" y="2851251"/>
            <a:chExt cx="3804028" cy="1033507"/>
          </a:xfrm>
          <a:effectLst>
            <a:outerShdw blurRad="101600" dist="38100" dir="2700000" algn="tl" rotWithShape="0">
              <a:prstClr val="black">
                <a:alpha val="25000"/>
              </a:prstClr>
            </a:outerShdw>
          </a:effectLst>
        </p:grpSpPr>
        <p:sp>
          <p:nvSpPr>
            <p:cNvPr id="93" name="矩形 92"/>
            <p:cNvSpPr/>
            <p:nvPr>
              <p:custDataLst>
                <p:tags r:id="rId16"/>
              </p:custDataLst>
            </p:nvPr>
          </p:nvSpPr>
          <p:spPr>
            <a:xfrm>
              <a:off x="4600896" y="2851251"/>
              <a:ext cx="100557" cy="1008236"/>
            </a:xfrm>
            <a:prstGeom prst="rect">
              <a:avLst/>
            </a:prstGeom>
            <a:solidFill>
              <a:srgbClr val="3C4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pic>
          <p:nvPicPr>
            <p:cNvPr id="94" name="图片 93"/>
            <p:cNvPicPr>
              <a:picLocks noChangeAspect="1"/>
            </p:cNvPicPr>
            <p:nvPr>
              <p:custDataLst>
                <p:tags r:id="rId17"/>
              </p:custDataLst>
            </p:nvPr>
          </p:nvPicPr>
          <p:blipFill>
            <a:blip r:embed="rId3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0191" y="2930010"/>
              <a:ext cx="1094712" cy="954748"/>
            </a:xfrm>
            <a:prstGeom prst="rect">
              <a:avLst/>
            </a:prstGeom>
          </p:spPr>
        </p:pic>
        <p:sp>
          <p:nvSpPr>
            <p:cNvPr id="95" name="文本框 94"/>
            <p:cNvSpPr txBox="1"/>
            <p:nvPr>
              <p:custDataLst>
                <p:tags r:id="rId18"/>
              </p:custDataLst>
            </p:nvPr>
          </p:nvSpPr>
          <p:spPr>
            <a:xfrm>
              <a:off x="2008403" y="3150679"/>
              <a:ext cx="2616610" cy="460375"/>
            </a:xfrm>
            <a:prstGeom prst="rect">
              <a:avLst/>
            </a:prstGeom>
            <a:noFill/>
          </p:spPr>
          <p:txBody>
            <a:bodyPr wrap="square" rtlCol="0">
              <a:spAutoFit/>
            </a:bodyPr>
            <a:lstStyle/>
            <a:p>
              <a:pPr algn="ctr" defTabSz="457200"/>
              <a:r>
                <a:rPr lang="zh-CN" altLang="en-US" sz="2400" dirty="0">
                  <a:solidFill>
                    <a:prstClr val="black"/>
                  </a:solidFill>
                  <a:latin typeface="思源黑体" panose="020B0500000000000000" pitchFamily="34" charset="-122"/>
                  <a:ea typeface="思源黑体" panose="020B0500000000000000" pitchFamily="34" charset="-122"/>
                </a:rPr>
                <a:t>物理原理</a:t>
              </a:r>
            </a:p>
          </p:txBody>
        </p:sp>
        <p:sp>
          <p:nvSpPr>
            <p:cNvPr id="96" name="文本框 95"/>
            <p:cNvSpPr txBox="1"/>
            <p:nvPr>
              <p:custDataLst>
                <p:tags r:id="rId19"/>
              </p:custDataLst>
            </p:nvPr>
          </p:nvSpPr>
          <p:spPr>
            <a:xfrm>
              <a:off x="1139889" y="3134399"/>
              <a:ext cx="807768" cy="460375"/>
            </a:xfrm>
            <a:prstGeom prst="rect">
              <a:avLst/>
            </a:prstGeom>
            <a:noFill/>
          </p:spPr>
          <p:txBody>
            <a:bodyPr wrap="square" rtlCol="0">
              <a:spAutoFit/>
            </a:bodyPr>
            <a:lstStyle/>
            <a:p>
              <a:pPr algn="ctr" defTabSz="457200"/>
              <a:r>
                <a:rPr lang="en-US" altLang="zh-CN"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02</a:t>
              </a:r>
              <a:endParaRPr lang="zh-CN" altLang="en-US"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97" name="矩形 96"/>
            <p:cNvSpPr/>
            <p:nvPr>
              <p:custDataLst>
                <p:tags r:id="rId20"/>
              </p:custDataLst>
            </p:nvPr>
          </p:nvSpPr>
          <p:spPr>
            <a:xfrm>
              <a:off x="897426" y="2851251"/>
              <a:ext cx="3804028" cy="1008236"/>
            </a:xfrm>
            <a:prstGeom prst="rect">
              <a:avLst/>
            </a:prstGeom>
            <a:noFill/>
            <a:ln w="25400">
              <a:solidFill>
                <a:srgbClr val="3C4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grpSp>
        <p:nvGrpSpPr>
          <p:cNvPr id="98" name="组合 97"/>
          <p:cNvGrpSpPr/>
          <p:nvPr>
            <p:custDataLst>
              <p:tags r:id="rId4"/>
            </p:custDataLst>
          </p:nvPr>
        </p:nvGrpSpPr>
        <p:grpSpPr>
          <a:xfrm>
            <a:off x="6838539" y="3374882"/>
            <a:ext cx="3804028" cy="1033507"/>
            <a:chOff x="897426" y="2851251"/>
            <a:chExt cx="3804028" cy="1033507"/>
          </a:xfrm>
          <a:effectLst>
            <a:outerShdw blurRad="101600" dist="38100" dir="2700000" algn="tl" rotWithShape="0">
              <a:prstClr val="black">
                <a:alpha val="25000"/>
              </a:prstClr>
            </a:outerShdw>
          </a:effectLst>
        </p:grpSpPr>
        <p:sp>
          <p:nvSpPr>
            <p:cNvPr id="99" name="矩形 98"/>
            <p:cNvSpPr/>
            <p:nvPr>
              <p:custDataLst>
                <p:tags r:id="rId11"/>
              </p:custDataLst>
            </p:nvPr>
          </p:nvSpPr>
          <p:spPr>
            <a:xfrm>
              <a:off x="4600896" y="2851251"/>
              <a:ext cx="100557" cy="1008236"/>
            </a:xfrm>
            <a:prstGeom prst="rect">
              <a:avLst/>
            </a:prstGeom>
            <a:solidFill>
              <a:srgbClr val="3C4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pic>
          <p:nvPicPr>
            <p:cNvPr id="100" name="图片 99"/>
            <p:cNvPicPr>
              <a:picLocks noChangeAspect="1"/>
            </p:cNvPicPr>
            <p:nvPr>
              <p:custDataLst>
                <p:tags r:id="rId12"/>
              </p:custDataLst>
            </p:nvPr>
          </p:nvPicPr>
          <p:blipFill>
            <a:blip r:embed="rId3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0191" y="2930010"/>
              <a:ext cx="1094712" cy="954748"/>
            </a:xfrm>
            <a:prstGeom prst="rect">
              <a:avLst/>
            </a:prstGeom>
          </p:spPr>
        </p:pic>
        <p:sp>
          <p:nvSpPr>
            <p:cNvPr id="101" name="文本框 100"/>
            <p:cNvSpPr txBox="1"/>
            <p:nvPr>
              <p:custDataLst>
                <p:tags r:id="rId13"/>
              </p:custDataLst>
            </p:nvPr>
          </p:nvSpPr>
          <p:spPr>
            <a:xfrm>
              <a:off x="2041653" y="3150679"/>
              <a:ext cx="2616610" cy="460375"/>
            </a:xfrm>
            <a:prstGeom prst="rect">
              <a:avLst/>
            </a:prstGeom>
            <a:noFill/>
          </p:spPr>
          <p:txBody>
            <a:bodyPr wrap="square" rtlCol="0">
              <a:spAutoFit/>
            </a:bodyPr>
            <a:lstStyle/>
            <a:p>
              <a:pPr algn="ctr" defTabSz="457200"/>
              <a:r>
                <a:rPr lang="zh-CN" altLang="en-US" sz="2400" dirty="0">
                  <a:solidFill>
                    <a:prstClr val="black"/>
                  </a:solidFill>
                  <a:latin typeface="思源黑体" panose="020B0500000000000000" pitchFamily="34" charset="-122"/>
                  <a:ea typeface="思源黑体" panose="020B0500000000000000" pitchFamily="34" charset="-122"/>
                </a:rPr>
                <a:t>总结展望</a:t>
              </a:r>
            </a:p>
          </p:txBody>
        </p:sp>
        <p:sp>
          <p:nvSpPr>
            <p:cNvPr id="102" name="文本框 101"/>
            <p:cNvSpPr txBox="1"/>
            <p:nvPr>
              <p:custDataLst>
                <p:tags r:id="rId14"/>
              </p:custDataLst>
            </p:nvPr>
          </p:nvSpPr>
          <p:spPr>
            <a:xfrm>
              <a:off x="1139889" y="3134399"/>
              <a:ext cx="807768" cy="460375"/>
            </a:xfrm>
            <a:prstGeom prst="rect">
              <a:avLst/>
            </a:prstGeom>
            <a:noFill/>
          </p:spPr>
          <p:txBody>
            <a:bodyPr wrap="square" rtlCol="0">
              <a:spAutoFit/>
            </a:bodyPr>
            <a:lstStyle/>
            <a:p>
              <a:pPr algn="ctr" defTabSz="457200"/>
              <a:r>
                <a:rPr lang="en-US" altLang="zh-CN"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05</a:t>
              </a:r>
              <a:endParaRPr lang="zh-CN" altLang="en-US"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103" name="矩形 102"/>
            <p:cNvSpPr/>
            <p:nvPr>
              <p:custDataLst>
                <p:tags r:id="rId15"/>
              </p:custDataLst>
            </p:nvPr>
          </p:nvSpPr>
          <p:spPr>
            <a:xfrm>
              <a:off x="897426" y="2851251"/>
              <a:ext cx="3804028" cy="1008236"/>
            </a:xfrm>
            <a:prstGeom prst="rect">
              <a:avLst/>
            </a:prstGeom>
            <a:noFill/>
            <a:ln w="25400">
              <a:solidFill>
                <a:srgbClr val="3C4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grpSp>
        <p:nvGrpSpPr>
          <p:cNvPr id="104" name="组合 103"/>
          <p:cNvGrpSpPr/>
          <p:nvPr>
            <p:custDataLst>
              <p:tags r:id="rId5"/>
            </p:custDataLst>
          </p:nvPr>
        </p:nvGrpSpPr>
        <p:grpSpPr>
          <a:xfrm>
            <a:off x="1710319" y="4753594"/>
            <a:ext cx="3804028" cy="1033507"/>
            <a:chOff x="897426" y="2851251"/>
            <a:chExt cx="3804028" cy="1033507"/>
          </a:xfrm>
          <a:effectLst>
            <a:outerShdw blurRad="101600" dist="38100" dir="2700000" algn="tl" rotWithShape="0">
              <a:prstClr val="black">
                <a:alpha val="25000"/>
              </a:prstClr>
            </a:outerShdw>
          </a:effectLst>
        </p:grpSpPr>
        <p:sp>
          <p:nvSpPr>
            <p:cNvPr id="132" name="矩形 131"/>
            <p:cNvSpPr/>
            <p:nvPr>
              <p:custDataLst>
                <p:tags r:id="rId6"/>
              </p:custDataLst>
            </p:nvPr>
          </p:nvSpPr>
          <p:spPr>
            <a:xfrm>
              <a:off x="4600896" y="2851251"/>
              <a:ext cx="100557" cy="1008236"/>
            </a:xfrm>
            <a:prstGeom prst="rect">
              <a:avLst/>
            </a:prstGeom>
            <a:solidFill>
              <a:srgbClr val="3C4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pic>
          <p:nvPicPr>
            <p:cNvPr id="133" name="图片 132"/>
            <p:cNvPicPr>
              <a:picLocks noChangeAspect="1"/>
            </p:cNvPicPr>
            <p:nvPr>
              <p:custDataLst>
                <p:tags r:id="rId7"/>
              </p:custDataLst>
            </p:nvPr>
          </p:nvPicPr>
          <p:blipFill>
            <a:blip r:embed="rId3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80191" y="2930010"/>
              <a:ext cx="1094712" cy="954748"/>
            </a:xfrm>
            <a:prstGeom prst="rect">
              <a:avLst/>
            </a:prstGeom>
          </p:spPr>
        </p:pic>
        <p:sp>
          <p:nvSpPr>
            <p:cNvPr id="134" name="文本框 133"/>
            <p:cNvSpPr txBox="1"/>
            <p:nvPr>
              <p:custDataLst>
                <p:tags r:id="rId8"/>
              </p:custDataLst>
            </p:nvPr>
          </p:nvSpPr>
          <p:spPr>
            <a:xfrm>
              <a:off x="2008403" y="3150679"/>
              <a:ext cx="2616610" cy="460375"/>
            </a:xfrm>
            <a:prstGeom prst="rect">
              <a:avLst/>
            </a:prstGeom>
            <a:noFill/>
          </p:spPr>
          <p:txBody>
            <a:bodyPr wrap="square" rtlCol="0">
              <a:spAutoFit/>
            </a:bodyPr>
            <a:lstStyle/>
            <a:p>
              <a:pPr algn="ctr" defTabSz="457200"/>
              <a:r>
                <a:rPr lang="zh-CN" altLang="en-US" sz="2400" dirty="0">
                  <a:solidFill>
                    <a:prstClr val="black"/>
                  </a:solidFill>
                  <a:latin typeface="思源黑体" panose="020B0500000000000000" pitchFamily="34" charset="-122"/>
                  <a:ea typeface="思源黑体" panose="020B0500000000000000" pitchFamily="34" charset="-122"/>
                </a:rPr>
                <a:t>程序设计</a:t>
              </a:r>
            </a:p>
          </p:txBody>
        </p:sp>
        <p:sp>
          <p:nvSpPr>
            <p:cNvPr id="135" name="文本框 134"/>
            <p:cNvSpPr txBox="1"/>
            <p:nvPr>
              <p:custDataLst>
                <p:tags r:id="rId9"/>
              </p:custDataLst>
            </p:nvPr>
          </p:nvSpPr>
          <p:spPr>
            <a:xfrm>
              <a:off x="1139889" y="3134399"/>
              <a:ext cx="807768" cy="460375"/>
            </a:xfrm>
            <a:prstGeom prst="rect">
              <a:avLst/>
            </a:prstGeom>
            <a:noFill/>
          </p:spPr>
          <p:txBody>
            <a:bodyPr wrap="square" rtlCol="0">
              <a:spAutoFit/>
            </a:bodyPr>
            <a:lstStyle/>
            <a:p>
              <a:pPr algn="ctr" defTabSz="457200"/>
              <a:r>
                <a:rPr lang="en-US" altLang="zh-CN"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03</a:t>
              </a:r>
              <a:endParaRPr lang="zh-CN" altLang="en-US" sz="2400" dirty="0">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endParaRPr>
            </a:p>
          </p:txBody>
        </p:sp>
        <p:sp>
          <p:nvSpPr>
            <p:cNvPr id="136" name="矩形 135"/>
            <p:cNvSpPr/>
            <p:nvPr>
              <p:custDataLst>
                <p:tags r:id="rId10"/>
              </p:custDataLst>
            </p:nvPr>
          </p:nvSpPr>
          <p:spPr>
            <a:xfrm>
              <a:off x="897426" y="2851251"/>
              <a:ext cx="3804028" cy="1008236"/>
            </a:xfrm>
            <a:prstGeom prst="rect">
              <a:avLst/>
            </a:prstGeom>
            <a:noFill/>
            <a:ln w="25400">
              <a:solidFill>
                <a:srgbClr val="3C4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panose="020B0500000000000000" pitchFamily="34" charset="-122"/>
                <a:ea typeface="思源黑体" panose="020B05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232" y="2704755"/>
            <a:ext cx="1619250" cy="1490436"/>
          </a:xfrm>
          <a:prstGeom prst="rect">
            <a:avLst/>
          </a:prstGeom>
          <a:solidFill>
            <a:srgbClr val="666E8A"/>
          </a:solidFill>
          <a:ln w="19050">
            <a:solidFill>
              <a:srgbClr val="666E8A"/>
            </a:solidFill>
            <a:prstDash val="sysDash"/>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7200" b="1" dirty="0">
              <a:solidFill>
                <a:schemeClr val="bg1"/>
              </a:solidFill>
              <a:effectLst>
                <a:outerShdw blurRad="38100" dist="38100" dir="2700000" algn="tl">
                  <a:srgbClr val="000000">
                    <a:alpha val="25000"/>
                  </a:srgbClr>
                </a:outerShdw>
              </a:effectLst>
              <a:latin typeface="思源黑体" panose="020B0500000000000000" pitchFamily="34" charset="-122"/>
              <a:ea typeface="思源黑体" panose="020B0500000000000000" pitchFamily="34" charset="-122"/>
            </a:endParaRPr>
          </a:p>
        </p:txBody>
      </p:sp>
      <p:sp>
        <p:nvSpPr>
          <p:cNvPr id="3" name="文本框 2"/>
          <p:cNvSpPr txBox="1"/>
          <p:nvPr/>
        </p:nvSpPr>
        <p:spPr>
          <a:xfrm>
            <a:off x="4809655" y="2865392"/>
            <a:ext cx="5954218" cy="1014730"/>
          </a:xfrm>
          <a:prstGeom prst="rect">
            <a:avLst/>
          </a:prstGeom>
          <a:noFill/>
        </p:spPr>
        <p:txBody>
          <a:bodyPr wrap="square" rtlCol="0">
            <a:spAutoFit/>
          </a:bodyPr>
          <a:lstStyle/>
          <a:p>
            <a:pPr algn="r" defTabSz="457200"/>
            <a:r>
              <a:rPr lang="zh-CN" altLang="en-US" sz="6000" b="1" dirty="0">
                <a:solidFill>
                  <a:srgbClr val="3C475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选题意义</a:t>
            </a:r>
          </a:p>
        </p:txBody>
      </p:sp>
      <p:sp>
        <p:nvSpPr>
          <p:cNvPr id="4" name="文本框 3"/>
          <p:cNvSpPr txBox="1"/>
          <p:nvPr/>
        </p:nvSpPr>
        <p:spPr>
          <a:xfrm>
            <a:off x="4472774" y="3558209"/>
            <a:ext cx="6079759" cy="321945"/>
          </a:xfrm>
          <a:prstGeom prst="rect">
            <a:avLst/>
          </a:prstGeom>
          <a:noFill/>
        </p:spPr>
        <p:txBody>
          <a:bodyPr wrap="square" rtlCol="0">
            <a:spAutoFit/>
          </a:bodyPr>
          <a:lstStyle/>
          <a:p>
            <a:pPr algn="r" defTabSz="457200">
              <a:lnSpc>
                <a:spcPct val="150000"/>
              </a:lnSpc>
            </a:pPr>
            <a:endParaRPr lang="en-US" altLang="zh-CN" sz="1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cxnSp>
        <p:nvCxnSpPr>
          <p:cNvPr id="33" name="直接连接符 32"/>
          <p:cNvCxnSpPr/>
          <p:nvPr/>
        </p:nvCxnSpPr>
        <p:spPr>
          <a:xfrm>
            <a:off x="343192" y="426595"/>
            <a:ext cx="11466857"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79716" y="416294"/>
            <a:ext cx="3530333"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5" name="直接连接符 34"/>
          <p:cNvCxnSpPr/>
          <p:nvPr/>
        </p:nvCxnSpPr>
        <p:spPr>
          <a:xfrm flipV="1">
            <a:off x="343192" y="416294"/>
            <a:ext cx="0" cy="6036337"/>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6372" y="6465843"/>
            <a:ext cx="11020498"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6372" y="6298051"/>
            <a:ext cx="2288696"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8" name="直接连接符 37"/>
          <p:cNvCxnSpPr/>
          <p:nvPr/>
        </p:nvCxnSpPr>
        <p:spPr>
          <a:xfrm flipV="1">
            <a:off x="3790739" y="4188593"/>
            <a:ext cx="6852277" cy="1"/>
          </a:xfrm>
          <a:prstGeom prst="line">
            <a:avLst/>
          </a:prstGeom>
          <a:ln w="190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10049" y="719528"/>
            <a:ext cx="0" cy="5746315"/>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21677" y="3164809"/>
            <a:ext cx="1213794" cy="1107996"/>
          </a:xfrm>
          <a:prstGeom prst="rect">
            <a:avLst/>
          </a:prstGeom>
        </p:spPr>
        <p:txBody>
          <a:bodyPr wrap="none">
            <a:spAutoFit/>
          </a:bodyPr>
          <a:lstStyle/>
          <a:p>
            <a:pPr algn="ctr" defTabSz="457200"/>
            <a:r>
              <a:rPr lang="en-US" altLang="zh-CN"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01</a:t>
            </a:r>
            <a:endParaRPr lang="zh-CN" altLang="en-US"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27" name="矩形 26"/>
          <p:cNvSpPr/>
          <p:nvPr/>
        </p:nvSpPr>
        <p:spPr>
          <a:xfrm>
            <a:off x="2220180" y="2824827"/>
            <a:ext cx="1084854" cy="369332"/>
          </a:xfrm>
          <a:prstGeom prst="rect">
            <a:avLst/>
          </a:prstGeom>
        </p:spPr>
        <p:txBody>
          <a:bodyPr wrap="square">
            <a:spAutoFit/>
          </a:bodyPr>
          <a:lstStyle/>
          <a:p>
            <a:pPr algn="dist" defTabSz="457200"/>
            <a:r>
              <a:rPr lang="en-US" altLang="zh-CN"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PART</a:t>
            </a:r>
            <a:endParaRPr lang="zh-CN" altLang="en-US"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t>选题意义</a:t>
            </a:r>
          </a:p>
        </p:txBody>
      </p:sp>
      <p:grpSp>
        <p:nvGrpSpPr>
          <p:cNvPr id="7" name="组合 6"/>
          <p:cNvGrpSpPr/>
          <p:nvPr/>
        </p:nvGrpSpPr>
        <p:grpSpPr>
          <a:xfrm>
            <a:off x="95792" y="2389602"/>
            <a:ext cx="3392170" cy="2843380"/>
            <a:chOff x="523961" y="2512168"/>
            <a:chExt cx="4155082" cy="3482867"/>
          </a:xfrm>
        </p:grpSpPr>
        <p:sp>
          <p:nvSpPr>
            <p:cNvPr id="22" name="椭圆 21"/>
            <p:cNvSpPr/>
            <p:nvPr/>
          </p:nvSpPr>
          <p:spPr>
            <a:xfrm>
              <a:off x="1912979" y="2829835"/>
              <a:ext cx="2439946" cy="2439942"/>
            </a:xfrm>
            <a:prstGeom prst="ellipse">
              <a:avLst/>
            </a:prstGeom>
            <a:noFill/>
            <a:ln w="19050">
              <a:solidFill>
                <a:srgbClr val="444D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solidFill>
                    <a:schemeClr val="tx1">
                      <a:lumMod val="95000"/>
                      <a:lumOff val="5000"/>
                    </a:schemeClr>
                  </a:solidFill>
                  <a:latin typeface="思源黑体" panose="020B0500000000000000" pitchFamily="34" charset="-122"/>
                  <a:ea typeface="思源黑体" panose="020B0500000000000000" pitchFamily="34" charset="-122"/>
                </a:rPr>
                <a:t>意义</a:t>
              </a:r>
            </a:p>
          </p:txBody>
        </p:sp>
        <p:sp>
          <p:nvSpPr>
            <p:cNvPr id="23" name="椭圆 4"/>
            <p:cNvSpPr/>
            <p:nvPr/>
          </p:nvSpPr>
          <p:spPr>
            <a:xfrm>
              <a:off x="1596918" y="2512168"/>
              <a:ext cx="3082125" cy="3082122"/>
            </a:xfrm>
            <a:prstGeom prst="donut">
              <a:avLst>
                <a:gd name="adj" fmla="val 7853"/>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p>
          </p:txBody>
        </p:sp>
        <p:sp>
          <p:nvSpPr>
            <p:cNvPr id="5" name="圆角矩形 4"/>
            <p:cNvSpPr/>
            <p:nvPr/>
          </p:nvSpPr>
          <p:spPr>
            <a:xfrm rot="2700000">
              <a:off x="1717862" y="4927522"/>
              <a:ext cx="726640" cy="358129"/>
            </a:xfrm>
            <a:prstGeom prst="roundRect">
              <a:avLst/>
            </a:prstGeom>
            <a:solidFill>
              <a:srgbClr val="444D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3" name="组合 2"/>
          <p:cNvGrpSpPr/>
          <p:nvPr>
            <p:custDataLst>
              <p:tags r:id="rId1"/>
            </p:custDataLst>
          </p:nvPr>
        </p:nvGrpSpPr>
        <p:grpSpPr>
          <a:xfrm>
            <a:off x="3310483" y="1246153"/>
            <a:ext cx="7730143" cy="1459803"/>
            <a:chOff x="5305" y="1958"/>
            <a:chExt cx="12081" cy="1877"/>
          </a:xfrm>
        </p:grpSpPr>
        <p:sp>
          <p:nvSpPr>
            <p:cNvPr id="31" name="同侧圆角矩形 30"/>
            <p:cNvSpPr/>
            <p:nvPr>
              <p:custDataLst>
                <p:tags r:id="rId11"/>
              </p:custDataLst>
            </p:nvPr>
          </p:nvSpPr>
          <p:spPr>
            <a:xfrm rot="5400000">
              <a:off x="11091" y="-2551"/>
              <a:ext cx="1698" cy="10895"/>
            </a:xfrm>
            <a:prstGeom prst="round2SameRect">
              <a:avLst>
                <a:gd name="adj1" fmla="val 50000"/>
                <a:gd name="adj2" fmla="val 0"/>
              </a:avLst>
            </a:prstGeom>
            <a:noFill/>
            <a:ln w="12700">
              <a:solidFill>
                <a:srgbClr val="433D3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2" name="矩形 31"/>
            <p:cNvSpPr/>
            <p:nvPr>
              <p:custDataLst>
                <p:tags r:id="rId12"/>
              </p:custDataLst>
            </p:nvPr>
          </p:nvSpPr>
          <p:spPr>
            <a:xfrm>
              <a:off x="7231" y="2002"/>
              <a:ext cx="9601" cy="1825"/>
            </a:xfrm>
            <a:prstGeom prst="rect">
              <a:avLst/>
            </a:prstGeom>
          </p:spPr>
          <p:txBody>
            <a:bodyPr wrap="square">
              <a:spAutoFit/>
            </a:bodyPr>
            <a:lstStyle/>
            <a:p>
              <a:pPr algn="just">
                <a:lnSpc>
                  <a:spcPct val="120000"/>
                </a:lnSpc>
              </a:pPr>
              <a:r>
                <a:rPr lang="zh-CN" altLang="en-US" b="1" dirty="0">
                  <a:solidFill>
                    <a:srgbClr val="433D3C"/>
                  </a:solidFill>
                  <a:latin typeface="思源黑体" panose="020B0500000000000000" pitchFamily="34" charset="-122"/>
                  <a:ea typeface="思源黑体" panose="020B0500000000000000" pitchFamily="34" charset="-122"/>
                </a:rPr>
                <a:t>突破传统实验的物理现象可视化瓶颈。</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传统实验中需肉眼辨识弦线微小振动形成的波节与波腹，误差率高达</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15%-20%</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。程序模拟通过动态波形渲染，将弦线振动幅度放大</a:t>
              </a:r>
              <a:r>
                <a:rPr lang="en-US" altLang="zh-CN" dirty="0">
                  <a:solidFill>
                    <a:schemeClr val="tx1">
                      <a:lumMod val="65000"/>
                      <a:lumOff val="35000"/>
                    </a:schemeClr>
                  </a:solidFill>
                  <a:latin typeface="思源黑体" panose="020B0500000000000000" pitchFamily="34" charset="-122"/>
                  <a:ea typeface="思源黑体" panose="020B0500000000000000" pitchFamily="34" charset="-122"/>
                </a:rPr>
                <a:t>10-50</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倍，实时显示驻波形成过程，避免人工测量引入的视差误差。</a:t>
              </a:r>
            </a:p>
          </p:txBody>
        </p:sp>
        <p:sp>
          <p:nvSpPr>
            <p:cNvPr id="35" name="椭圆 34"/>
            <p:cNvSpPr/>
            <p:nvPr>
              <p:custDataLst>
                <p:tags r:id="rId13"/>
              </p:custDataLst>
            </p:nvPr>
          </p:nvSpPr>
          <p:spPr>
            <a:xfrm>
              <a:off x="5455" y="2108"/>
              <a:ext cx="1570" cy="1570"/>
            </a:xfrm>
            <a:prstGeom prst="ellipse">
              <a:avLst/>
            </a:prstGeom>
            <a:solidFill>
              <a:srgbClr val="66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dirty="0">
                  <a:solidFill>
                    <a:schemeClr val="bg1"/>
                  </a:solidFill>
                  <a:latin typeface="思源黑体" panose="020B0500000000000000" pitchFamily="34" charset="-122"/>
                </a:rPr>
                <a:t>01</a:t>
              </a:r>
              <a:endParaRPr lang="zh-CN" altLang="en-US" sz="2400" dirty="0">
                <a:solidFill>
                  <a:schemeClr val="bg1"/>
                </a:solidFill>
                <a:latin typeface="思源黑体" panose="020B0500000000000000" pitchFamily="34" charset="-122"/>
              </a:endParaRPr>
            </a:p>
          </p:txBody>
        </p:sp>
        <p:sp>
          <p:nvSpPr>
            <p:cNvPr id="36" name="椭圆 4"/>
            <p:cNvSpPr/>
            <p:nvPr>
              <p:custDataLst>
                <p:tags r:id="rId14"/>
              </p:custDataLst>
            </p:nvPr>
          </p:nvSpPr>
          <p:spPr>
            <a:xfrm>
              <a:off x="5305" y="1958"/>
              <a:ext cx="1877" cy="1877"/>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666E8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38" name="矩形 37"/>
          <p:cNvSpPr/>
          <p:nvPr>
            <p:custDataLst>
              <p:tags r:id="rId2"/>
            </p:custDataLst>
          </p:nvPr>
        </p:nvSpPr>
        <p:spPr>
          <a:xfrm>
            <a:off x="5539105" y="3143250"/>
            <a:ext cx="5443220" cy="1419860"/>
          </a:xfrm>
          <a:prstGeom prst="rect">
            <a:avLst/>
          </a:prstGeom>
        </p:spPr>
        <p:txBody>
          <a:bodyPr wrap="square">
            <a:spAutoFit/>
          </a:bodyPr>
          <a:lstStyle/>
          <a:p>
            <a:pPr algn="l">
              <a:lnSpc>
                <a:spcPct val="120000"/>
              </a:lnSpc>
            </a:pPr>
            <a:r>
              <a:rPr lang="zh-CN" altLang="en-US" b="1" dirty="0">
                <a:solidFill>
                  <a:srgbClr val="433D3C"/>
                </a:solidFill>
                <a:latin typeface="思源黑体" panose="020B0500000000000000" pitchFamily="34" charset="-122"/>
                <a:ea typeface="思源黑体" panose="020B0500000000000000" pitchFamily="34" charset="-122"/>
                <a:sym typeface="+mn-ea"/>
              </a:rPr>
              <a:t>突破传统实验限制。</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传统弦振动实验需依赖真实弦线、振动源、砝码等设备，易受环境干扰，且调整参数耗时。模拟程序可通过滑块、输入框等交互控件，实现参数的瞬时调节，同时消除测量误差。</a:t>
            </a:r>
          </a:p>
        </p:txBody>
      </p:sp>
      <p:grpSp>
        <p:nvGrpSpPr>
          <p:cNvPr id="4" name="组合 3"/>
          <p:cNvGrpSpPr/>
          <p:nvPr>
            <p:custDataLst>
              <p:tags r:id="rId3"/>
            </p:custDataLst>
          </p:nvPr>
        </p:nvGrpSpPr>
        <p:grpSpPr>
          <a:xfrm>
            <a:off x="4123690" y="3119120"/>
            <a:ext cx="7138670" cy="1520825"/>
            <a:chOff x="6827" y="4912"/>
            <a:chExt cx="10368" cy="1876"/>
          </a:xfrm>
        </p:grpSpPr>
        <p:sp>
          <p:nvSpPr>
            <p:cNvPr id="29" name="同侧圆角矩形 28"/>
            <p:cNvSpPr/>
            <p:nvPr>
              <p:custDataLst>
                <p:tags r:id="rId8"/>
              </p:custDataLst>
            </p:nvPr>
          </p:nvSpPr>
          <p:spPr>
            <a:xfrm rot="5400000">
              <a:off x="11628" y="1126"/>
              <a:ext cx="1686" cy="9449"/>
            </a:xfrm>
            <a:prstGeom prst="round2SameRect">
              <a:avLst>
                <a:gd name="adj1" fmla="val 50000"/>
                <a:gd name="adj2" fmla="val 0"/>
              </a:avLst>
            </a:prstGeom>
            <a:noFill/>
            <a:ln w="12700">
              <a:solidFill>
                <a:srgbClr val="1F4E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0" name="椭圆 39"/>
            <p:cNvSpPr/>
            <p:nvPr>
              <p:custDataLst>
                <p:tags r:id="rId9"/>
              </p:custDataLst>
            </p:nvPr>
          </p:nvSpPr>
          <p:spPr>
            <a:xfrm>
              <a:off x="6977" y="5063"/>
              <a:ext cx="1570" cy="1570"/>
            </a:xfrm>
            <a:prstGeom prst="ellipse">
              <a:avLst/>
            </a:prstGeom>
            <a:solidFill>
              <a:srgbClr val="44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dirty="0">
                  <a:solidFill>
                    <a:schemeClr val="bg1"/>
                  </a:solidFill>
                  <a:latin typeface="思源黑体" panose="020B0500000000000000" pitchFamily="34" charset="-122"/>
                </a:rPr>
                <a:t>02</a:t>
              </a:r>
              <a:endParaRPr lang="zh-CN" altLang="en-US" sz="2400" dirty="0">
                <a:solidFill>
                  <a:schemeClr val="bg1"/>
                </a:solidFill>
                <a:latin typeface="思源黑体" panose="020B0500000000000000" pitchFamily="34" charset="-122"/>
              </a:endParaRPr>
            </a:p>
          </p:txBody>
        </p:sp>
        <p:sp>
          <p:nvSpPr>
            <p:cNvPr id="42" name="椭圆 4"/>
            <p:cNvSpPr/>
            <p:nvPr>
              <p:custDataLst>
                <p:tags r:id="rId10"/>
              </p:custDataLst>
            </p:nvPr>
          </p:nvSpPr>
          <p:spPr>
            <a:xfrm>
              <a:off x="6827" y="4912"/>
              <a:ext cx="1877" cy="1877"/>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44D57">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6" name="组合 5"/>
          <p:cNvGrpSpPr/>
          <p:nvPr/>
        </p:nvGrpSpPr>
        <p:grpSpPr>
          <a:xfrm>
            <a:off x="3394710" y="4838700"/>
            <a:ext cx="7523480" cy="1630680"/>
            <a:chOff x="5346" y="7621"/>
            <a:chExt cx="11093" cy="1877"/>
          </a:xfrm>
        </p:grpSpPr>
        <p:sp>
          <p:nvSpPr>
            <p:cNvPr id="28" name="同侧圆角矩形 27"/>
            <p:cNvSpPr/>
            <p:nvPr>
              <p:custDataLst>
                <p:tags r:id="rId4"/>
              </p:custDataLst>
            </p:nvPr>
          </p:nvSpPr>
          <p:spPr>
            <a:xfrm rot="5400000">
              <a:off x="10508" y="3508"/>
              <a:ext cx="1762" cy="10102"/>
            </a:xfrm>
            <a:prstGeom prst="round2SameRect">
              <a:avLst>
                <a:gd name="adj1" fmla="val 50000"/>
                <a:gd name="adj2" fmla="val 0"/>
              </a:avLst>
            </a:prstGeom>
            <a:noFill/>
            <a:ln w="12700">
              <a:solidFill>
                <a:srgbClr val="433D3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4" name="矩形 53"/>
            <p:cNvSpPr/>
            <p:nvPr>
              <p:custDataLst>
                <p:tags r:id="rId5"/>
              </p:custDataLst>
            </p:nvPr>
          </p:nvSpPr>
          <p:spPr>
            <a:xfrm>
              <a:off x="7222" y="7771"/>
              <a:ext cx="8566" cy="1663"/>
            </a:xfrm>
            <a:prstGeom prst="rect">
              <a:avLst/>
            </a:prstGeom>
          </p:spPr>
          <p:txBody>
            <a:bodyPr wrap="square">
              <a:noAutofit/>
            </a:bodyPr>
            <a:lstStyle/>
            <a:p>
              <a:pPr algn="just">
                <a:lnSpc>
                  <a:spcPct val="120000"/>
                </a:lnSpc>
              </a:pPr>
              <a:r>
                <a:rPr lang="zh-CN" altLang="en-US" b="1" dirty="0">
                  <a:solidFill>
                    <a:srgbClr val="433D3C"/>
                  </a:solidFill>
                  <a:latin typeface="思源黑体" panose="020B0500000000000000" pitchFamily="34" charset="-122"/>
                  <a:ea typeface="思源黑体" panose="020B0500000000000000" pitchFamily="34" charset="-122"/>
                </a:rPr>
                <a:t>用于教学辅助。</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ea"/>
                </a:rPr>
                <a:t>传统实验极易受到自然环境变化的制约，导致实验现象不稳定、数据偏差大，严重影响教学效果。</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rPr>
                <a:t>学生可通过实际操作仿真系统，改变各种参数，摆脱自然环境束缚，观察其对弦音振动的影响。</a:t>
              </a:r>
            </a:p>
          </p:txBody>
        </p:sp>
        <p:sp>
          <p:nvSpPr>
            <p:cNvPr id="56" name="椭圆 55"/>
            <p:cNvSpPr/>
            <p:nvPr>
              <p:custDataLst>
                <p:tags r:id="rId6"/>
              </p:custDataLst>
            </p:nvPr>
          </p:nvSpPr>
          <p:spPr>
            <a:xfrm>
              <a:off x="5496" y="7771"/>
              <a:ext cx="1570" cy="1570"/>
            </a:xfrm>
            <a:prstGeom prst="ellipse">
              <a:avLst/>
            </a:prstGeom>
            <a:solidFill>
              <a:srgbClr val="666E8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400" dirty="0">
                  <a:solidFill>
                    <a:schemeClr val="bg1"/>
                  </a:solidFill>
                  <a:latin typeface="思源黑体" panose="020B0500000000000000" pitchFamily="34" charset="-122"/>
                </a:rPr>
                <a:t>03</a:t>
              </a:r>
              <a:endParaRPr lang="zh-CN" altLang="en-US" sz="2400" dirty="0">
                <a:solidFill>
                  <a:schemeClr val="bg1"/>
                </a:solidFill>
                <a:latin typeface="思源黑体" panose="020B0500000000000000" pitchFamily="34" charset="-122"/>
              </a:endParaRPr>
            </a:p>
          </p:txBody>
        </p:sp>
        <p:sp>
          <p:nvSpPr>
            <p:cNvPr id="57" name="椭圆 4"/>
            <p:cNvSpPr/>
            <p:nvPr>
              <p:custDataLst>
                <p:tags r:id="rId7"/>
              </p:custDataLst>
            </p:nvPr>
          </p:nvSpPr>
          <p:spPr>
            <a:xfrm>
              <a:off x="5346" y="7621"/>
              <a:ext cx="1877" cy="1877"/>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666E8A">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endParaRPr lang="zh-CN" altLang="en-US"/>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232" y="2704755"/>
            <a:ext cx="1619250" cy="1490436"/>
          </a:xfrm>
          <a:prstGeom prst="rect">
            <a:avLst/>
          </a:prstGeom>
          <a:solidFill>
            <a:srgbClr val="666E8A"/>
          </a:solidFill>
          <a:ln w="19050">
            <a:solidFill>
              <a:srgbClr val="666E8A"/>
            </a:solidFill>
            <a:prstDash val="sysDash"/>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7200" b="1" dirty="0">
              <a:solidFill>
                <a:schemeClr val="bg1"/>
              </a:solidFill>
              <a:effectLst>
                <a:outerShdw blurRad="38100" dist="38100" dir="2700000" algn="tl">
                  <a:srgbClr val="000000">
                    <a:alpha val="25000"/>
                  </a:srgbClr>
                </a:outerShdw>
              </a:effectLst>
              <a:latin typeface="思源黑体" panose="020B0500000000000000" pitchFamily="34" charset="-122"/>
              <a:ea typeface="思源黑体" panose="020B0500000000000000" pitchFamily="34" charset="-122"/>
            </a:endParaRPr>
          </a:p>
        </p:txBody>
      </p:sp>
      <p:cxnSp>
        <p:nvCxnSpPr>
          <p:cNvPr id="33" name="直接连接符 32"/>
          <p:cNvCxnSpPr/>
          <p:nvPr/>
        </p:nvCxnSpPr>
        <p:spPr>
          <a:xfrm>
            <a:off x="343192" y="426595"/>
            <a:ext cx="11466857"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79716" y="416294"/>
            <a:ext cx="3530333"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5" name="直接连接符 34"/>
          <p:cNvCxnSpPr/>
          <p:nvPr/>
        </p:nvCxnSpPr>
        <p:spPr>
          <a:xfrm flipV="1">
            <a:off x="343192" y="416294"/>
            <a:ext cx="0" cy="6036337"/>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6372" y="6465843"/>
            <a:ext cx="11020498"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6372" y="6298051"/>
            <a:ext cx="2288696"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8" name="直接连接符 37"/>
          <p:cNvCxnSpPr/>
          <p:nvPr/>
        </p:nvCxnSpPr>
        <p:spPr>
          <a:xfrm flipV="1">
            <a:off x="3790739" y="4188593"/>
            <a:ext cx="6852277" cy="1"/>
          </a:xfrm>
          <a:prstGeom prst="line">
            <a:avLst/>
          </a:prstGeom>
          <a:ln w="190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10049" y="719528"/>
            <a:ext cx="0" cy="5746315"/>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88427" y="3164809"/>
            <a:ext cx="1213794" cy="1107996"/>
          </a:xfrm>
          <a:prstGeom prst="rect">
            <a:avLst/>
          </a:prstGeom>
        </p:spPr>
        <p:txBody>
          <a:bodyPr wrap="none">
            <a:spAutoFit/>
          </a:bodyPr>
          <a:lstStyle/>
          <a:p>
            <a:pPr algn="ctr" defTabSz="457200"/>
            <a:r>
              <a:rPr lang="en-US" altLang="zh-CN"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02</a:t>
            </a:r>
            <a:endParaRPr lang="zh-CN" altLang="en-US"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27" name="矩形 26"/>
          <p:cNvSpPr/>
          <p:nvPr/>
        </p:nvSpPr>
        <p:spPr>
          <a:xfrm>
            <a:off x="2220180" y="2824827"/>
            <a:ext cx="1084854" cy="369332"/>
          </a:xfrm>
          <a:prstGeom prst="rect">
            <a:avLst/>
          </a:prstGeom>
        </p:spPr>
        <p:txBody>
          <a:bodyPr wrap="square">
            <a:spAutoFit/>
          </a:bodyPr>
          <a:lstStyle/>
          <a:p>
            <a:pPr algn="dist" defTabSz="457200"/>
            <a:r>
              <a:rPr lang="en-US" altLang="zh-CN"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PART</a:t>
            </a:r>
            <a:endParaRPr lang="zh-CN" altLang="en-US"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5" name="文本框 4"/>
          <p:cNvSpPr txBox="1"/>
          <p:nvPr/>
        </p:nvSpPr>
        <p:spPr>
          <a:xfrm>
            <a:off x="4809655" y="2865392"/>
            <a:ext cx="5954218" cy="1014730"/>
          </a:xfrm>
          <a:prstGeom prst="rect">
            <a:avLst/>
          </a:prstGeom>
          <a:noFill/>
        </p:spPr>
        <p:txBody>
          <a:bodyPr wrap="square" rtlCol="0">
            <a:spAutoFit/>
          </a:bodyPr>
          <a:lstStyle/>
          <a:p>
            <a:pPr algn="r" defTabSz="457200"/>
            <a:r>
              <a:rPr lang="zh-CN" altLang="en-US" sz="6000" b="1" dirty="0">
                <a:solidFill>
                  <a:srgbClr val="3C475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物理原理</a:t>
            </a:r>
          </a:p>
        </p:txBody>
      </p:sp>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物理原理</a:t>
            </a:r>
          </a:p>
        </p:txBody>
      </p:sp>
      <mc:AlternateContent xmlns:mc="http://schemas.openxmlformats.org/markup-compatibility/2006" xmlns:a14="http://schemas.microsoft.com/office/drawing/2010/main">
        <mc:Choice Requires="a14">
          <p:sp>
            <p:nvSpPr>
              <p:cNvPr id="5" name="文本框 4"/>
              <p:cNvSpPr txBox="1"/>
              <p:nvPr/>
            </p:nvSpPr>
            <p:spPr>
              <a:xfrm>
                <a:off x="1092835" y="1264285"/>
                <a:ext cx="3535680" cy="4747260"/>
              </a:xfrm>
              <a:prstGeom prst="rect">
                <a:avLst/>
              </a:prstGeom>
              <a:noFill/>
            </p:spPr>
            <p:txBody>
              <a:bodyPr wrap="square" rtlCol="0">
                <a:spAutoFit/>
              </a:bodyPr>
              <a:lstStyle/>
              <a:p>
                <a:pPr indent="0" fontAlgn="auto">
                  <a:lnSpc>
                    <a:spcPct val="150000"/>
                  </a:lnSpc>
                </a:pPr>
                <a:r>
                  <a:rPr lang="zh-CN" altLang="en-US"/>
                  <a:t>当弦的两端固定时，沿弦传播的波在两端会发生反射，入射波和反射波相互叠加，形成驻波。</a:t>
                </a:r>
              </a:p>
              <a:p>
                <a:pPr indent="0" fontAlgn="auto">
                  <a:lnSpc>
                    <a:spcPct val="150000"/>
                  </a:lnSpc>
                </a:pPr>
                <a:r>
                  <a:rPr lang="zh-CN" altLang="en-US"/>
                  <a:t>两子波：</a:t>
                </a:r>
              </a:p>
              <a:p>
                <a:pPr indent="0" fontAlgn="auto">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𝐴𝑐𝑜𝑠</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𝜋</m:t>
                      </m:r>
                      <m:d>
                        <m:dPr>
                          <m:ctrlPr>
                            <a:rPr lang="en-US" altLang="zh-CN" i="1">
                              <a:latin typeface="Cambria Math" panose="02040503050406030204" pitchFamily="18" charset="0"/>
                              <a:ea typeface="MS Mincho" charset="0"/>
                              <a:cs typeface="Cambria Math" panose="02040503050406030204" charset="0"/>
                            </a:rPr>
                          </m:ctrlPr>
                        </m:dPr>
                        <m:e>
                          <m:r>
                            <a:rPr lang="en-US" altLang="zh-CN" i="1">
                              <a:latin typeface="Cambria Math" panose="02040503050406030204" charset="0"/>
                              <a:ea typeface="MS Mincho" charset="0"/>
                              <a:cs typeface="Cambria Math" panose="02040503050406030204" charset="0"/>
                            </a:rPr>
                            <m:t>𝑓𝑡</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pitchFamily="18" charset="0"/>
                                  <a:ea typeface="MS Mincho"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𝑥</m:t>
                              </m:r>
                            </m:num>
                            <m:den>
                              <m:r>
                                <a:rPr lang="en-US" altLang="zh-CN" i="1">
                                  <a:latin typeface="Cambria Math" panose="02040503050406030204" charset="0"/>
                                  <a:ea typeface="微软雅黑" panose="020B0503020204020204" pitchFamily="34" charset="-122"/>
                                  <a:cs typeface="Cambria Math" panose="02040503050406030204" charset="0"/>
                                </a:rPr>
                                <m:t>𝜆</m:t>
                              </m:r>
                            </m:den>
                          </m:f>
                        </m:e>
                      </m:d>
                    </m:oMath>
                  </m:oMathPara>
                </a14:m>
                <a:endParaRPr lang="en-US" altLang="zh-CN" i="1">
                  <a:latin typeface="Cambria Math" panose="02040503050406030204" charset="0"/>
                  <a:ea typeface="MS Mincho" charset="0"/>
                  <a:cs typeface="Cambria Math" panose="02040503050406030204" charset="0"/>
                </a:endParaRPr>
              </a:p>
              <a:p>
                <a:pPr indent="0" fontAlgn="auto">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𝐴𝑐𝑜𝑠</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𝜋</m:t>
                      </m:r>
                      <m:d>
                        <m:dPr>
                          <m:ctrlPr>
                            <a:rPr lang="en-US" altLang="zh-CN" i="1">
                              <a:latin typeface="Cambria Math" panose="02040503050406030204" pitchFamily="18" charset="0"/>
                              <a:ea typeface="MS Mincho" charset="0"/>
                              <a:cs typeface="Cambria Math" panose="02040503050406030204" charset="0"/>
                            </a:rPr>
                          </m:ctrlPr>
                        </m:dPr>
                        <m:e>
                          <m:r>
                            <a:rPr lang="en-US" altLang="zh-CN" i="1">
                              <a:latin typeface="Cambria Math" panose="02040503050406030204" charset="0"/>
                              <a:ea typeface="MS Mincho" charset="0"/>
                              <a:cs typeface="Cambria Math" panose="02040503050406030204" charset="0"/>
                            </a:rPr>
                            <m:t>𝑓𝑡</m:t>
                          </m:r>
                          <m:r>
                            <a:rPr lang="en-US" altLang="zh-CN" i="1">
                              <a:latin typeface="Cambria Math" panose="02040503050406030204" charset="0"/>
                              <a:ea typeface="MS Mincho" charset="0"/>
                              <a:cs typeface="Cambria Math" panose="02040503050406030204" charset="0"/>
                            </a:rPr>
                            <m:t>+</m:t>
                          </m:r>
                          <m:f>
                            <m:fPr>
                              <m:ctrlPr>
                                <a:rPr lang="en-US" altLang="zh-CN" i="1">
                                  <a:latin typeface="Cambria Math" panose="02040503050406030204" pitchFamily="18" charset="0"/>
                                  <a:ea typeface="MS Mincho"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𝑥</m:t>
                              </m:r>
                            </m:num>
                            <m:den>
                              <m:r>
                                <a:rPr lang="en-US" altLang="zh-CN" i="1">
                                  <a:latin typeface="Cambria Math" panose="02040503050406030204" charset="0"/>
                                  <a:ea typeface="微软雅黑" panose="020B0503020204020204" pitchFamily="34" charset="-122"/>
                                  <a:cs typeface="Cambria Math" panose="02040503050406030204" charset="0"/>
                                </a:rPr>
                                <m:t>𝜆</m:t>
                              </m:r>
                            </m:den>
                          </m:f>
                        </m:e>
                      </m:d>
                    </m:oMath>
                  </m:oMathPara>
                </a14:m>
                <a:endParaRPr lang="en-US" altLang="zh-CN" i="1">
                  <a:latin typeface="Cambria Math" panose="02040503050406030204" charset="0"/>
                  <a:ea typeface="微软雅黑" panose="020B0503020204020204" pitchFamily="34" charset="-122"/>
                  <a:cs typeface="Cambria Math" panose="02040503050406030204" charset="0"/>
                </a:endParaRPr>
              </a:p>
              <a:p>
                <a:pPr indent="0" fontAlgn="auto">
                  <a:lnSpc>
                    <a:spcPct val="150000"/>
                  </a:lnSpc>
                </a:pPr>
                <a:r>
                  <a:rPr lang="zh-CN" altLang="en-US"/>
                  <a:t>叠加后形成驻波：</a:t>
                </a:r>
              </a:p>
              <a:p>
                <a:pPr indent="0" algn="ctr" fontAlgn="auto">
                  <a:lnSpc>
                    <a:spcPct val="150000"/>
                  </a:lnSpc>
                </a:pPr>
                <a14:m>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𝐴𝑐𝑜𝑠</m:t>
                    </m:r>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𝜋</m:t>
                    </m:r>
                    <m:d>
                      <m:dPr>
                        <m:ctrlPr>
                          <a:rPr lang="en-US" altLang="zh-CN" i="1">
                            <a:latin typeface="Cambria Math" panose="02040503050406030204" pitchFamily="18" charset="0"/>
                            <a:ea typeface="MS Mincho" charset="0"/>
                            <a:cs typeface="Cambria Math" panose="02040503050406030204" charset="0"/>
                          </a:rPr>
                        </m:ctrlPr>
                      </m:dPr>
                      <m:e>
                        <m:f>
                          <m:fPr>
                            <m:ctrlPr>
                              <a:rPr lang="en-US" altLang="zh-CN" i="1">
                                <a:latin typeface="Cambria Math" panose="02040503050406030204" pitchFamily="18" charset="0"/>
                                <a:ea typeface="MS Mincho" charset="0"/>
                                <a:cs typeface="Cambria Math" panose="02040503050406030204" charset="0"/>
                              </a:rPr>
                            </m:ctrlPr>
                          </m:fPr>
                          <m:num>
                            <m:r>
                              <a:rPr lang="en-US" altLang="zh-CN" i="1">
                                <a:latin typeface="Cambria Math" panose="02040503050406030204" charset="0"/>
                                <a:ea typeface="MS Mincho" charset="0"/>
                                <a:cs typeface="Cambria Math" panose="02040503050406030204" charset="0"/>
                              </a:rPr>
                              <m:t>𝑥</m:t>
                            </m:r>
                          </m:num>
                          <m:den>
                            <m:r>
                              <a:rPr lang="en-US" altLang="zh-CN" i="1">
                                <a:latin typeface="Cambria Math" panose="02040503050406030204" charset="0"/>
                                <a:ea typeface="微软雅黑" panose="020B0503020204020204" pitchFamily="34" charset="-122"/>
                                <a:cs typeface="Cambria Math" panose="02040503050406030204" charset="0"/>
                              </a:rPr>
                              <m:t>𝜆</m:t>
                            </m:r>
                          </m:den>
                        </m:f>
                      </m:e>
                    </m:d>
                    <m:r>
                      <a:rPr lang="en-US" altLang="zh-CN" i="1">
                        <a:latin typeface="Cambria Math" panose="02040503050406030204" charset="0"/>
                        <a:ea typeface="微软雅黑" panose="020B0503020204020204" pitchFamily="34" charset="-122"/>
                        <a:cs typeface="Cambria Math" panose="02040503050406030204" charset="0"/>
                      </a:rPr>
                      <m:t>𝑐𝑜𝑠</m:t>
                    </m:r>
                    <m:r>
                      <a:rPr lang="en-US" altLang="zh-CN" i="1">
                        <a:latin typeface="Cambria Math" panose="02040503050406030204" charset="0"/>
                        <a:ea typeface="微软雅黑" panose="020B0503020204020204" pitchFamily="34" charset="-122"/>
                        <a:cs typeface="Cambria Math" panose="02040503050406030204" charset="0"/>
                      </a:rPr>
                      <m:t>2</m:t>
                    </m:r>
                    <m:r>
                      <a:rPr lang="en-US" altLang="zh-CN" i="1">
                        <a:latin typeface="Cambria Math" panose="02040503050406030204" charset="0"/>
                        <a:ea typeface="微软雅黑" panose="020B0503020204020204" pitchFamily="34" charset="-122"/>
                        <a:cs typeface="Cambria Math" panose="02040503050406030204" charset="0"/>
                      </a:rPr>
                      <m:t>𝜋</m:t>
                    </m:r>
                  </m:oMath>
                </a14:m>
                <a:r>
                  <a:rPr lang="en-US" altLang="zh-CN" i="1">
                    <a:latin typeface="Cambria Math" panose="02040503050406030204" charset="0"/>
                    <a:ea typeface="微软雅黑" panose="020B0503020204020204" pitchFamily="34" charset="-122"/>
                    <a:cs typeface="Cambria Math" panose="02040503050406030204" charset="0"/>
                  </a:rPr>
                  <a:t>ft</a:t>
                </a:r>
              </a:p>
              <a:p>
                <a:endParaRPr lang="en-US" altLang="zh-CN" i="1">
                  <a:latin typeface="Cambria Math" panose="02040503050406030204" charset="0"/>
                  <a:ea typeface="微软雅黑" panose="020B0503020204020204" pitchFamily="34" charset="-122"/>
                  <a:cs typeface="Cambria Math" panose="02040503050406030204" charset="0"/>
                </a:endParaRPr>
              </a:p>
              <a:p>
                <a:endParaRPr lang="en-US" altLang="zh-CN" i="1">
                  <a:latin typeface="Cambria Math" panose="02040503050406030204"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092835" y="1264285"/>
                <a:ext cx="3535680" cy="4747260"/>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13" name="组合 12"/>
          <p:cNvGrpSpPr/>
          <p:nvPr/>
        </p:nvGrpSpPr>
        <p:grpSpPr>
          <a:xfrm>
            <a:off x="4946650" y="1395095"/>
            <a:ext cx="3365500" cy="2395220"/>
            <a:chOff x="890" y="6305"/>
            <a:chExt cx="6400" cy="3772"/>
          </a:xfrm>
        </p:grpSpPr>
        <p:sp>
          <p:nvSpPr>
            <p:cNvPr id="6" name="文本框 5"/>
            <p:cNvSpPr txBox="1"/>
            <p:nvPr/>
          </p:nvSpPr>
          <p:spPr>
            <a:xfrm>
              <a:off x="890" y="6305"/>
              <a:ext cx="6400" cy="580"/>
            </a:xfrm>
            <a:prstGeom prst="rect">
              <a:avLst/>
            </a:prstGeom>
            <a:noFill/>
          </p:spPr>
          <p:txBody>
            <a:bodyPr wrap="square" rtlCol="0">
              <a:spAutoFit/>
            </a:bodyPr>
            <a:lstStyle/>
            <a:p>
              <a:r>
                <a:rPr lang="zh-CN" altLang="en-US"/>
                <a:t>驻波形成条件：</a:t>
              </a:r>
            </a:p>
          </p:txBody>
        </p:sp>
        <p:sp>
          <p:nvSpPr>
            <p:cNvPr id="7" name="左大括号 6"/>
            <p:cNvSpPr/>
            <p:nvPr/>
          </p:nvSpPr>
          <p:spPr>
            <a:xfrm>
              <a:off x="2520" y="7314"/>
              <a:ext cx="580" cy="2763"/>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文本框 7"/>
            <p:cNvSpPr txBox="1"/>
            <p:nvPr/>
          </p:nvSpPr>
          <p:spPr>
            <a:xfrm>
              <a:off x="890" y="8405"/>
              <a:ext cx="1840" cy="580"/>
            </a:xfrm>
            <a:prstGeom prst="rect">
              <a:avLst/>
            </a:prstGeom>
            <a:noFill/>
          </p:spPr>
          <p:txBody>
            <a:bodyPr wrap="square" rtlCol="0">
              <a:spAutoFit/>
            </a:bodyPr>
            <a:lstStyle/>
            <a:p>
              <a:r>
                <a:rPr lang="zh-CN" altLang="en-US"/>
                <a:t>两子波</a:t>
              </a:r>
            </a:p>
          </p:txBody>
        </p:sp>
        <p:sp>
          <p:nvSpPr>
            <p:cNvPr id="9" name="文本框 8"/>
            <p:cNvSpPr txBox="1"/>
            <p:nvPr/>
          </p:nvSpPr>
          <p:spPr>
            <a:xfrm>
              <a:off x="3180" y="6885"/>
              <a:ext cx="3229" cy="2225"/>
            </a:xfrm>
            <a:prstGeom prst="rect">
              <a:avLst/>
            </a:prstGeom>
            <a:noFill/>
          </p:spPr>
          <p:txBody>
            <a:bodyPr wrap="square" rtlCol="0">
              <a:noAutofit/>
            </a:bodyPr>
            <a:lstStyle/>
            <a:p>
              <a:pPr indent="0" fontAlgn="auto">
                <a:lnSpc>
                  <a:spcPct val="150000"/>
                </a:lnSpc>
              </a:pPr>
              <a:r>
                <a:rPr lang="zh-CN" altLang="en-US"/>
                <a:t>频率相同</a:t>
              </a:r>
            </a:p>
            <a:p>
              <a:pPr indent="0" fontAlgn="auto">
                <a:lnSpc>
                  <a:spcPct val="150000"/>
                </a:lnSpc>
              </a:pPr>
              <a:r>
                <a:rPr lang="zh-CN" altLang="en-US"/>
                <a:t>振幅相同</a:t>
              </a:r>
            </a:p>
            <a:p>
              <a:pPr indent="0" fontAlgn="auto">
                <a:lnSpc>
                  <a:spcPct val="150000"/>
                </a:lnSpc>
              </a:pPr>
              <a:r>
                <a:rPr lang="zh-CN" altLang="en-US"/>
                <a:t>相位差恒定</a:t>
              </a:r>
            </a:p>
            <a:p>
              <a:pPr indent="0" fontAlgn="auto">
                <a:lnSpc>
                  <a:spcPct val="150000"/>
                </a:lnSpc>
              </a:pPr>
              <a:r>
                <a:rPr lang="zh-CN" altLang="en-US"/>
                <a:t>振动方向相同</a:t>
              </a:r>
            </a:p>
            <a:p>
              <a:pPr indent="0" fontAlgn="auto">
                <a:lnSpc>
                  <a:spcPct val="150000"/>
                </a:lnSpc>
              </a:pPr>
              <a:r>
                <a:rPr lang="zh-CN" altLang="en-US"/>
                <a:t>传播方向相反</a:t>
              </a:r>
            </a:p>
          </p:txBody>
        </p:sp>
      </p:grpSp>
      <p:grpSp>
        <p:nvGrpSpPr>
          <p:cNvPr id="14" name="组合 13"/>
          <p:cNvGrpSpPr/>
          <p:nvPr/>
        </p:nvGrpSpPr>
        <p:grpSpPr>
          <a:xfrm>
            <a:off x="8241030" y="1395095"/>
            <a:ext cx="3843020" cy="2166620"/>
            <a:chOff x="8460" y="6305"/>
            <a:chExt cx="7060" cy="3412"/>
          </a:xfrm>
        </p:grpSpPr>
        <p:sp>
          <p:nvSpPr>
            <p:cNvPr id="10" name="文本框 9"/>
            <p:cNvSpPr txBox="1"/>
            <p:nvPr/>
          </p:nvSpPr>
          <p:spPr>
            <a:xfrm>
              <a:off x="8460" y="6305"/>
              <a:ext cx="6400" cy="580"/>
            </a:xfrm>
            <a:prstGeom prst="rect">
              <a:avLst/>
            </a:prstGeom>
            <a:noFill/>
          </p:spPr>
          <p:txBody>
            <a:bodyPr wrap="square" rtlCol="0">
              <a:spAutoFit/>
            </a:bodyPr>
            <a:lstStyle/>
            <a:p>
              <a:r>
                <a:rPr lang="zh-CN" altLang="en-US"/>
                <a:t>驻波波形特点：</a:t>
              </a:r>
            </a:p>
          </p:txBody>
        </p:sp>
        <mc:AlternateContent xmlns:mc="http://schemas.openxmlformats.org/markup-compatibility/2006" xmlns:a14="http://schemas.microsoft.com/office/drawing/2010/main">
          <mc:Choice Requires="a14">
            <p:sp>
              <p:nvSpPr>
                <p:cNvPr id="11" name="文本框 10"/>
                <p:cNvSpPr txBox="1"/>
                <p:nvPr/>
              </p:nvSpPr>
              <p:spPr>
                <a:xfrm>
                  <a:off x="9120" y="7023"/>
                  <a:ext cx="6400" cy="2694"/>
                </a:xfrm>
                <a:prstGeom prst="rect">
                  <a:avLst/>
                </a:prstGeom>
                <a:noFill/>
              </p:spPr>
              <p:txBody>
                <a:bodyPr wrap="square" rtlCol="0">
                  <a:spAutoFit/>
                </a:bodyPr>
                <a:lstStyle/>
                <a:p>
                  <a:pPr indent="0" fontAlgn="auto">
                    <a:lnSpc>
                      <a:spcPct val="150000"/>
                    </a:lnSpc>
                  </a:pPr>
                  <a:r>
                    <a:rPr lang="zh-CN" altLang="en-US"/>
                    <a:t>波节处（</a:t>
                  </a:r>
                  <a14:m>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d>
                            <m:dPr>
                              <m:ctrlPr>
                                <a:rPr lang="en-US" altLang="zh-CN" i="1">
                                  <a:latin typeface="Cambria Math" panose="02040503050406030204" pitchFamily="18" charset="0"/>
                                  <a:cs typeface="Cambria Math" panose="02040503050406030204" charset="0"/>
                                </a:rPr>
                              </m:ctrlPr>
                            </m:dPr>
                            <m:e>
                              <m:r>
                                <a:rPr lang="en-US" altLang="zh-CN" i="1">
                                  <a:latin typeface="Cambria Math" panose="02040503050406030204" charset="0"/>
                                  <a:ea typeface="MS Mincho" charset="0"/>
                                  <a:cs typeface="Cambria Math" panose="02040503050406030204" charset="0"/>
                                </a:rPr>
                                <m:t>2</m:t>
                              </m:r>
                              <m:r>
                                <a:rPr lang="en-US" altLang="zh-CN" i="1">
                                  <a:latin typeface="Cambria Math" panose="02040503050406030204" charset="0"/>
                                  <a:ea typeface="MS Mincho" charset="0"/>
                                  <a:cs typeface="Cambria Math" panose="02040503050406030204" charset="0"/>
                                </a:rPr>
                                <m:t>𝑘</m:t>
                              </m:r>
                              <m:r>
                                <a:rPr lang="en-US" altLang="zh-CN" i="1">
                                  <a:latin typeface="Cambria Math" panose="02040503050406030204" charset="0"/>
                                  <a:ea typeface="MS Mincho" charset="0"/>
                                  <a:cs typeface="Cambria Math" panose="02040503050406030204" charset="0"/>
                                </a:rPr>
                                <m:t>+1</m:t>
                              </m:r>
                            </m:e>
                          </m:d>
                          <m:r>
                            <a:rPr lang="en-US" altLang="zh-CN" i="1">
                              <a:latin typeface="Cambria Math" panose="02040503050406030204" charset="0"/>
                              <a:ea typeface="微软雅黑" panose="020B0503020204020204" pitchFamily="34" charset="-122"/>
                              <a:cs typeface="Cambria Math" panose="02040503050406030204" charset="0"/>
                            </a:rPr>
                            <m:t>𝜆</m:t>
                          </m:r>
                        </m:num>
                        <m:den>
                          <m:r>
                            <a:rPr lang="en-US" altLang="zh-CN" i="1">
                              <a:latin typeface="Cambria Math" panose="02040503050406030204" charset="0"/>
                              <a:cs typeface="Cambria Math" panose="02040503050406030204" charset="0"/>
                            </a:rPr>
                            <m:t>4</m:t>
                          </m:r>
                        </m:den>
                      </m:f>
                    </m:oMath>
                  </a14:m>
                  <a:r>
                    <a:rPr lang="zh-CN" altLang="en-US"/>
                    <a:t>）振幅为零</a:t>
                  </a:r>
                </a:p>
                <a:p>
                  <a:pPr indent="0" fontAlgn="auto">
                    <a:lnSpc>
                      <a:spcPct val="150000"/>
                    </a:lnSpc>
                  </a:pPr>
                  <a:r>
                    <a:rPr lang="zh-CN" altLang="en-US"/>
                    <a:t>波腹处（</a:t>
                  </a:r>
                  <a14:m>
                    <m:oMath xmlns:m="http://schemas.openxmlformats.org/officeDocument/2006/math">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ea typeface="微软雅黑" panose="020B0503020204020204" pitchFamily="34" charset="-122"/>
                              <a:cs typeface="Cambria Math" panose="02040503050406030204" charset="0"/>
                            </a:rPr>
                            <m:t>2</m:t>
                          </m:r>
                          <m:r>
                            <a:rPr lang="en-US" altLang="zh-CN" i="1">
                              <a:latin typeface="Cambria Math" panose="02040503050406030204" charset="0"/>
                              <a:ea typeface="微软雅黑" panose="020B0503020204020204" pitchFamily="34" charset="-122"/>
                              <a:cs typeface="Cambria Math" panose="02040503050406030204" charset="0"/>
                            </a:rPr>
                            <m:t>𝑘</m:t>
                          </m:r>
                          <m:r>
                            <a:rPr lang="en-US" altLang="zh-CN" i="1">
                              <a:latin typeface="Cambria Math" panose="02040503050406030204" charset="0"/>
                              <a:ea typeface="微软雅黑" panose="020B0503020204020204" pitchFamily="34" charset="-122"/>
                              <a:cs typeface="Cambria Math" panose="02040503050406030204" charset="0"/>
                            </a:rPr>
                            <m:t>𝜆</m:t>
                          </m:r>
                        </m:num>
                        <m:den>
                          <m:r>
                            <a:rPr lang="en-US" altLang="zh-CN" i="1">
                              <a:latin typeface="Cambria Math" panose="02040503050406030204" charset="0"/>
                              <a:cs typeface="Cambria Math" panose="02040503050406030204" charset="0"/>
                            </a:rPr>
                            <m:t>4</m:t>
                          </m:r>
                        </m:den>
                      </m:f>
                    </m:oMath>
                  </a14:m>
                  <a:r>
                    <a:rPr lang="zh-CN" altLang="en-US"/>
                    <a:t>）振幅最大</a:t>
                  </a:r>
                </a:p>
                <a:p>
                  <a:pPr indent="0" fontAlgn="auto">
                    <a:lnSpc>
                      <a:spcPct val="150000"/>
                    </a:lnSpc>
                  </a:pPr>
                  <a:r>
                    <a:rPr lang="zh-CN" altLang="en-US"/>
                    <a:t>波节和波腹位置不变且相间排列</a:t>
                  </a:r>
                </a:p>
              </p:txBody>
            </p:sp>
          </mc:Choice>
          <mc:Fallback xmlns="">
            <p:sp>
              <p:nvSpPr>
                <p:cNvPr id="11" name="文本框 10"/>
                <p:cNvSpPr txBox="1">
                  <a:spLocks noRot="1" noChangeAspect="1" noMove="1" noResize="1" noEditPoints="1" noAdjustHandles="1" noChangeArrowheads="1" noChangeShapeType="1" noTextEdit="1"/>
                </p:cNvSpPr>
                <p:nvPr/>
              </p:nvSpPr>
              <p:spPr>
                <a:xfrm>
                  <a:off x="9120" y="7023"/>
                  <a:ext cx="6400" cy="2694"/>
                </a:xfrm>
                <a:prstGeom prst="rect">
                  <a:avLst/>
                </a:prstGeom>
                <a:blipFill rotWithShape="1">
                  <a:blip r:embed="rId3"/>
                </a:blipFill>
              </p:spPr>
              <p:txBody>
                <a:bodyPr/>
                <a:lstStyle/>
                <a:p>
                  <a:r>
                    <a:rPr lang="zh-CN" altLang="en-US">
                      <a:noFill/>
                    </a:rPr>
                    <a:t> </a:t>
                  </a:r>
                </a:p>
              </p:txBody>
            </p:sp>
          </mc:Fallback>
        </mc:AlternateContent>
        <p:sp>
          <p:nvSpPr>
            <p:cNvPr id="12" name="左大括号 11"/>
            <p:cNvSpPr/>
            <p:nvPr/>
          </p:nvSpPr>
          <p:spPr>
            <a:xfrm>
              <a:off x="8460" y="7638"/>
              <a:ext cx="580" cy="1794"/>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
        <p:nvSpPr>
          <p:cNvPr id="15" name="椭圆 14"/>
          <p:cNvSpPr/>
          <p:nvPr/>
        </p:nvSpPr>
        <p:spPr>
          <a:xfrm>
            <a:off x="4871720" y="1537970"/>
            <a:ext cx="75565" cy="7556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nvSpPr>
        <p:spPr>
          <a:xfrm>
            <a:off x="8165465" y="1537970"/>
            <a:ext cx="75565" cy="75565"/>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p:cNvPicPr/>
          <p:nvPr/>
        </p:nvPicPr>
        <p:blipFill>
          <a:blip r:embed="rId4"/>
          <a:stretch>
            <a:fillRect/>
          </a:stretch>
        </p:blipFill>
        <p:spPr>
          <a:xfrm>
            <a:off x="4947285" y="4008755"/>
            <a:ext cx="7096125" cy="248602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物理原理</a:t>
            </a:r>
          </a:p>
        </p:txBody>
      </p:sp>
      <mc:AlternateContent xmlns:mc="http://schemas.openxmlformats.org/markup-compatibility/2006" xmlns:a14="http://schemas.microsoft.com/office/drawing/2010/main">
        <mc:Choice Requires="a14">
          <p:sp>
            <p:nvSpPr>
              <p:cNvPr id="3" name="文本框 2"/>
              <p:cNvSpPr txBox="1"/>
              <p:nvPr/>
            </p:nvSpPr>
            <p:spPr>
              <a:xfrm>
                <a:off x="2032635" y="1179830"/>
                <a:ext cx="7129145" cy="5314950"/>
              </a:xfrm>
              <a:prstGeom prst="rect">
                <a:avLst/>
              </a:prstGeom>
              <a:noFill/>
            </p:spPr>
            <p:txBody>
              <a:bodyPr wrap="square" rtlCol="0">
                <a:spAutoFit/>
              </a:bodyPr>
              <a:lstStyle/>
              <a:p>
                <a:pPr indent="0" fontAlgn="auto">
                  <a:lnSpc>
                    <a:spcPct val="150000"/>
                  </a:lnSpc>
                </a:pPr>
                <a:r>
                  <a:rPr lang="zh-CN" altLang="en-US"/>
                  <a:t>在本实验中，由于弦的两端是固定的，故两端点为波节，所以，只有当均匀弦线的两个固定端之间的距离等于半波长的整数倍时才能形成驻波，其数学表达式为：</a:t>
                </a:r>
              </a:p>
              <a:p>
                <a:pPr indent="0" fontAlgn="auto">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𝑛</m:t>
                          </m:r>
                          <m:r>
                            <a:rPr lang="en-US" altLang="zh-CN" i="1">
                              <a:latin typeface="Cambria Math" panose="02040503050406030204" charset="0"/>
                              <a:ea typeface="微软雅黑" panose="020B0503020204020204" pitchFamily="34" charset="-122"/>
                              <a:cs typeface="Cambria Math" panose="02040503050406030204" charset="0"/>
                            </a:rPr>
                            <m:t>𝜆</m:t>
                          </m:r>
                        </m:num>
                        <m:den>
                          <m:r>
                            <a:rPr lang="en-US" altLang="zh-CN" i="1">
                              <a:latin typeface="Cambria Math" panose="02040503050406030204" charset="0"/>
                              <a:cs typeface="Cambria Math" panose="02040503050406030204" charset="0"/>
                            </a:rPr>
                            <m:t>2</m:t>
                          </m:r>
                        </m:den>
                      </m:f>
                    </m:oMath>
                  </m:oMathPara>
                </a14:m>
                <a:endParaRPr lang="en-US" altLang="zh-CN" i="1">
                  <a:latin typeface="Cambria Math" panose="02040503050406030204" charset="0"/>
                  <a:cs typeface="Cambria Math" panose="02040503050406030204" charset="0"/>
                </a:endParaRPr>
              </a:p>
              <a:p>
                <a:pPr indent="0" fontAlgn="auto">
                  <a:lnSpc>
                    <a:spcPct val="150000"/>
                  </a:lnSpc>
                </a:pPr>
                <a:r>
                  <a:rPr lang="zh-CN" altLang="en-US"/>
                  <a:t>弦线横波传播速度为：</a:t>
                </a:r>
              </a:p>
              <a:p>
                <a:pPr indent="0" fontAlgn="auto">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pitchFamily="18" charset="0"/>
                              <a:cs typeface="Cambria Math" panose="02040503050406030204" charset="0"/>
                            </a:rPr>
                          </m:ctrlPr>
                        </m:sSupPr>
                        <m:e>
                          <m:d>
                            <m:dPr>
                              <m:ctrlPr>
                                <a:rPr lang="en-US" altLang="zh-CN" i="1">
                                  <a:latin typeface="Cambria Math" panose="02040503050406030204" pitchFamily="18" charset="0"/>
                                  <a:cs typeface="Cambria Math" panose="02040503050406030204" charset="0"/>
                                </a:rPr>
                              </m:ctrlPr>
                            </m:dPr>
                            <m:e>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𝑇</m:t>
                                  </m:r>
                                </m:num>
                                <m:den>
                                  <m:r>
                                    <a:rPr lang="en-US" altLang="zh-CN" i="1">
                                      <a:latin typeface="Cambria Math" panose="02040503050406030204" charset="0"/>
                                      <a:ea typeface="微软雅黑" panose="020B0503020204020204" pitchFamily="34" charset="-122"/>
                                      <a:cs typeface="Cambria Math" panose="02040503050406030204" charset="0"/>
                                    </a:rPr>
                                    <m:t>𝜌</m:t>
                                  </m:r>
                                </m:den>
                              </m:f>
                            </m:e>
                          </m:d>
                        </m:e>
                        <m:sup>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sup>
                      </m:sSup>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𝐿𝑓</m:t>
                          </m:r>
                        </m:num>
                        <m:den>
                          <m:r>
                            <a:rPr lang="en-US" altLang="zh-CN" i="1">
                              <a:latin typeface="Cambria Math" panose="02040503050406030204" charset="0"/>
                              <a:cs typeface="Cambria Math" panose="02040503050406030204" charset="0"/>
                            </a:rPr>
                            <m:t>𝑛</m:t>
                          </m:r>
                        </m:den>
                      </m:f>
                    </m:oMath>
                  </m:oMathPara>
                </a14:m>
                <a:endParaRPr lang="en-US" altLang="zh-CN" i="1">
                  <a:latin typeface="Cambria Math" panose="02040503050406030204" charset="0"/>
                  <a:cs typeface="Cambria Math" panose="02040503050406030204" charset="0"/>
                </a:endParaRPr>
              </a:p>
              <a:p>
                <a:pPr indent="0" algn="l" fontAlgn="auto">
                  <a:lnSpc>
                    <a:spcPct val="150000"/>
                  </a:lnSpc>
                </a:pPr>
                <a:r>
                  <a:rPr lang="zh-CN" altLang="en-US"/>
                  <a:t>得：</a:t>
                </a:r>
              </a:p>
              <a:p>
                <a:pPr indent="0" algn="ctr" fontAlgn="auto">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𝑇</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pitchFamily="18" charset="0"/>
                              <a:cs typeface="Cambria Math" panose="02040503050406030204" charset="0"/>
                            </a:rPr>
                          </m:ctrlPr>
                        </m:sSupPr>
                        <m:e>
                          <m:d>
                            <m:dPr>
                              <m:ctrlPr>
                                <a:rPr lang="en-US" altLang="zh-CN" i="1">
                                  <a:latin typeface="Cambria Math" panose="02040503050406030204" pitchFamily="18" charset="0"/>
                                  <a:cs typeface="Cambria Math" panose="02040503050406030204" charset="0"/>
                                </a:rPr>
                              </m:ctrlPr>
                            </m:dPr>
                            <m:e>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𝐿𝑓</m:t>
                                  </m:r>
                                </m:num>
                                <m:den>
                                  <m:r>
                                    <a:rPr lang="en-US" altLang="zh-CN" i="1">
                                      <a:latin typeface="Cambria Math" panose="02040503050406030204" charset="0"/>
                                      <a:cs typeface="Cambria Math" panose="02040503050406030204" charset="0"/>
                                    </a:rPr>
                                    <m:t>𝑛</m:t>
                                  </m:r>
                                </m:den>
                              </m:f>
                            </m:e>
                          </m:d>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ea typeface="MS Mincho" charset="0"/>
                          <a:cs typeface="Cambria Math" panose="02040503050406030204" charset="0"/>
                        </a:rPr>
                        <m:t>𝜌</m:t>
                      </m:r>
                    </m:oMath>
                  </m:oMathPara>
                </a14:m>
                <a:endParaRPr lang="en-US" altLang="zh-CN" i="1">
                  <a:latin typeface="Cambria Math" panose="02040503050406030204" charset="0"/>
                  <a:ea typeface="MS Mincho" charset="0"/>
                  <a:cs typeface="Cambria Math" panose="02040503050406030204" charset="0"/>
                </a:endParaRPr>
              </a:p>
              <a:p>
                <a:pPr indent="0" algn="l" fontAlgn="auto">
                  <a:lnSpc>
                    <a:spcPct val="150000"/>
                  </a:lnSpc>
                </a:pPr>
                <a:r>
                  <a:rPr lang="zh-CN" altLang="en-US"/>
                  <a:t>只有满足该式才能在弦线上形成驻波。</a:t>
                </a:r>
              </a:p>
            </p:txBody>
          </p:sp>
        </mc:Choice>
        <mc:Fallback xmlns="">
          <p:sp>
            <p:nvSpPr>
              <p:cNvPr id="3" name="文本框 2"/>
              <p:cNvSpPr txBox="1">
                <a:spLocks noRot="1" noChangeAspect="1" noMove="1" noResize="1" noEditPoints="1" noAdjustHandles="1" noChangeArrowheads="1" noChangeShapeType="1" noTextEdit="1"/>
              </p:cNvSpPr>
              <p:nvPr/>
            </p:nvSpPr>
            <p:spPr>
              <a:xfrm>
                <a:off x="2032635" y="1179830"/>
                <a:ext cx="7129145" cy="531495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1232" y="2704755"/>
            <a:ext cx="1619250" cy="1490436"/>
          </a:xfrm>
          <a:prstGeom prst="rect">
            <a:avLst/>
          </a:prstGeom>
          <a:solidFill>
            <a:srgbClr val="666E8A"/>
          </a:solidFill>
          <a:ln w="19050">
            <a:solidFill>
              <a:srgbClr val="666E8A"/>
            </a:solidFill>
            <a:prstDash val="sysDash"/>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7200" b="1" dirty="0">
              <a:solidFill>
                <a:schemeClr val="bg1"/>
              </a:solidFill>
              <a:effectLst>
                <a:outerShdw blurRad="38100" dist="38100" dir="2700000" algn="tl">
                  <a:srgbClr val="000000">
                    <a:alpha val="25000"/>
                  </a:srgbClr>
                </a:outerShdw>
              </a:effectLst>
              <a:latin typeface="思源黑体" panose="020B0500000000000000" pitchFamily="34" charset="-122"/>
              <a:ea typeface="思源黑体" panose="020B0500000000000000" pitchFamily="34" charset="-122"/>
            </a:endParaRPr>
          </a:p>
        </p:txBody>
      </p:sp>
      <p:cxnSp>
        <p:nvCxnSpPr>
          <p:cNvPr id="33" name="直接连接符 32"/>
          <p:cNvCxnSpPr/>
          <p:nvPr/>
        </p:nvCxnSpPr>
        <p:spPr>
          <a:xfrm>
            <a:off x="343192" y="426595"/>
            <a:ext cx="11466857"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79716" y="416294"/>
            <a:ext cx="3530333"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5" name="直接连接符 34"/>
          <p:cNvCxnSpPr/>
          <p:nvPr/>
        </p:nvCxnSpPr>
        <p:spPr>
          <a:xfrm flipV="1">
            <a:off x="343192" y="416294"/>
            <a:ext cx="0" cy="6036337"/>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6372" y="6465843"/>
            <a:ext cx="11020498" cy="0"/>
          </a:xfrm>
          <a:prstGeom prst="line">
            <a:avLst/>
          </a:prstGeom>
          <a:ln w="28575">
            <a:solidFill>
              <a:srgbClr val="3C475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6372" y="6298051"/>
            <a:ext cx="2288696" cy="156586"/>
          </a:xfrm>
          <a:prstGeom prst="rect">
            <a:avLst/>
          </a:prstGeom>
          <a:solidFill>
            <a:srgbClr val="3C47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prstClr val="white"/>
              </a:solidFill>
            </a:endParaRPr>
          </a:p>
        </p:txBody>
      </p:sp>
      <p:cxnSp>
        <p:nvCxnSpPr>
          <p:cNvPr id="38" name="直接连接符 37"/>
          <p:cNvCxnSpPr/>
          <p:nvPr/>
        </p:nvCxnSpPr>
        <p:spPr>
          <a:xfrm flipV="1">
            <a:off x="3790739" y="4188593"/>
            <a:ext cx="6852277" cy="1"/>
          </a:xfrm>
          <a:prstGeom prst="line">
            <a:avLst/>
          </a:prstGeom>
          <a:ln w="19050" cmpd="thickThin">
            <a:solidFill>
              <a:srgbClr val="3C47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10049" y="719528"/>
            <a:ext cx="0" cy="5746315"/>
          </a:xfrm>
          <a:prstGeom prst="line">
            <a:avLst/>
          </a:prstGeom>
          <a:ln w="107950" cmpd="thickThin">
            <a:solidFill>
              <a:srgbClr val="3C475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88427" y="3164809"/>
            <a:ext cx="1213794" cy="1107996"/>
          </a:xfrm>
          <a:prstGeom prst="rect">
            <a:avLst/>
          </a:prstGeom>
        </p:spPr>
        <p:txBody>
          <a:bodyPr wrap="none">
            <a:spAutoFit/>
          </a:bodyPr>
          <a:lstStyle/>
          <a:p>
            <a:pPr algn="ctr" defTabSz="457200"/>
            <a:r>
              <a:rPr lang="en-US" altLang="zh-CN"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03</a:t>
            </a:r>
            <a:endParaRPr lang="zh-CN" altLang="en-US" sz="6600"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27" name="矩形 26"/>
          <p:cNvSpPr/>
          <p:nvPr/>
        </p:nvSpPr>
        <p:spPr>
          <a:xfrm>
            <a:off x="2220180" y="2824827"/>
            <a:ext cx="1084854" cy="369332"/>
          </a:xfrm>
          <a:prstGeom prst="rect">
            <a:avLst/>
          </a:prstGeom>
        </p:spPr>
        <p:txBody>
          <a:bodyPr wrap="square">
            <a:spAutoFit/>
          </a:bodyPr>
          <a:lstStyle/>
          <a:p>
            <a:pPr algn="dist" defTabSz="457200"/>
            <a:r>
              <a:rPr lang="en-US" altLang="zh-CN"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rPr>
              <a:t>PART</a:t>
            </a:r>
            <a:endParaRPr lang="zh-CN" altLang="en-US" dirty="0">
              <a:solidFill>
                <a:schemeClr val="bg1"/>
              </a:solidFill>
              <a:effectLst>
                <a:outerShdw blurRad="38100" dist="38100" dir="2700000" algn="tl">
                  <a:srgbClr val="000000">
                    <a:alpha val="25000"/>
                  </a:srgbClr>
                </a:outerShdw>
              </a:effectLst>
              <a:latin typeface="思源宋体 CN Heavy" panose="02020900000000000000" pitchFamily="18" charset="-122"/>
              <a:ea typeface="思源宋体 CN Heavy" panose="02020900000000000000" pitchFamily="18" charset="-122"/>
            </a:endParaRPr>
          </a:p>
        </p:txBody>
      </p:sp>
      <p:sp>
        <p:nvSpPr>
          <p:cNvPr id="5" name="文本框 4"/>
          <p:cNvSpPr txBox="1"/>
          <p:nvPr/>
        </p:nvSpPr>
        <p:spPr>
          <a:xfrm>
            <a:off x="4809655" y="2865392"/>
            <a:ext cx="5954218" cy="1014730"/>
          </a:xfrm>
          <a:prstGeom prst="rect">
            <a:avLst/>
          </a:prstGeom>
          <a:noFill/>
        </p:spPr>
        <p:txBody>
          <a:bodyPr wrap="square" rtlCol="0">
            <a:spAutoFit/>
          </a:bodyPr>
          <a:lstStyle/>
          <a:p>
            <a:pPr algn="r" defTabSz="457200"/>
            <a:r>
              <a:rPr lang="zh-CN" altLang="en-US" sz="6000" b="1" dirty="0">
                <a:solidFill>
                  <a:srgbClr val="3C4750"/>
                </a:solidFill>
                <a:effectLst>
                  <a:outerShdw blurRad="25400" dist="25400" dir="2700000" algn="tl">
                    <a:srgbClr val="000000">
                      <a:alpha val="25000"/>
                    </a:srgbClr>
                  </a:outerShdw>
                </a:effectLst>
                <a:latin typeface="思源黑体" panose="020B0500000000000000" pitchFamily="34" charset="-122"/>
                <a:ea typeface="思源黑体" panose="020B0500000000000000" pitchFamily="34" charset="-122"/>
              </a:rPr>
              <a:t>程序设计</a:t>
            </a:r>
          </a:p>
        </p:txBody>
      </p:sp>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t>程序设计</a:t>
            </a:r>
          </a:p>
        </p:txBody>
      </p:sp>
      <p:sp>
        <p:nvSpPr>
          <p:cNvPr id="5" name="椭圆 4"/>
          <p:cNvSpPr/>
          <p:nvPr>
            <p:custDataLst>
              <p:tags r:id="rId1"/>
            </p:custDataLst>
          </p:nvPr>
        </p:nvSpPr>
        <p:spPr>
          <a:xfrm>
            <a:off x="688592" y="1269618"/>
            <a:ext cx="1174618" cy="1174618"/>
          </a:xfrm>
          <a:prstGeom prst="ellipse">
            <a:avLst/>
          </a:prstGeom>
          <a:solidFill>
            <a:srgbClr val="444D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01</a:t>
            </a:r>
            <a:endParaRPr lang="zh-CN" altLang="en-US" dirty="0">
              <a:latin typeface="思源黑体" panose="020B0500000000000000" pitchFamily="34" charset="-122"/>
            </a:endParaRPr>
          </a:p>
        </p:txBody>
      </p:sp>
      <p:sp>
        <p:nvSpPr>
          <p:cNvPr id="26" name="椭圆 25"/>
          <p:cNvSpPr/>
          <p:nvPr>
            <p:custDataLst>
              <p:tags r:id="rId2"/>
            </p:custDataLst>
          </p:nvPr>
        </p:nvSpPr>
        <p:spPr>
          <a:xfrm>
            <a:off x="6578006" y="1269618"/>
            <a:ext cx="1174618" cy="1174618"/>
          </a:xfrm>
          <a:prstGeom prst="ellipse">
            <a:avLst/>
          </a:prstGeom>
          <a:solidFill>
            <a:srgbClr val="666E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03</a:t>
            </a:r>
            <a:endParaRPr lang="zh-CN" altLang="en-US" dirty="0">
              <a:latin typeface="思源黑体" panose="020B0500000000000000" pitchFamily="34" charset="-122"/>
            </a:endParaRPr>
          </a:p>
        </p:txBody>
      </p:sp>
      <p:sp>
        <p:nvSpPr>
          <p:cNvPr id="28" name="椭圆 27"/>
          <p:cNvSpPr/>
          <p:nvPr>
            <p:custDataLst>
              <p:tags r:id="rId3"/>
            </p:custDataLst>
          </p:nvPr>
        </p:nvSpPr>
        <p:spPr>
          <a:xfrm>
            <a:off x="688169" y="3641432"/>
            <a:ext cx="1174618" cy="1174618"/>
          </a:xfrm>
          <a:prstGeom prst="ellipse">
            <a:avLst/>
          </a:prstGeom>
          <a:solidFill>
            <a:srgbClr val="666E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02</a:t>
            </a:r>
            <a:endParaRPr lang="zh-CN" altLang="en-US" dirty="0">
              <a:latin typeface="思源黑体" panose="020B0500000000000000" pitchFamily="34" charset="-122"/>
            </a:endParaRPr>
          </a:p>
        </p:txBody>
      </p:sp>
      <p:sp>
        <p:nvSpPr>
          <p:cNvPr id="30" name="椭圆 29"/>
          <p:cNvSpPr/>
          <p:nvPr>
            <p:custDataLst>
              <p:tags r:id="rId4"/>
            </p:custDataLst>
          </p:nvPr>
        </p:nvSpPr>
        <p:spPr>
          <a:xfrm>
            <a:off x="6578217" y="3640797"/>
            <a:ext cx="1174618" cy="1174618"/>
          </a:xfrm>
          <a:prstGeom prst="ellipse">
            <a:avLst/>
          </a:prstGeom>
          <a:solidFill>
            <a:srgbClr val="444D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120000"/>
              </a:lnSpc>
            </a:pPr>
            <a:r>
              <a:rPr lang="en-US" altLang="zh-CN" dirty="0">
                <a:latin typeface="思源黑体" panose="020B0500000000000000" pitchFamily="34" charset="-122"/>
              </a:rPr>
              <a:t>Step 04</a:t>
            </a:r>
            <a:endParaRPr lang="zh-CN" altLang="en-US" dirty="0">
              <a:latin typeface="思源黑体" panose="020B0500000000000000" pitchFamily="34" charset="-122"/>
            </a:endParaRPr>
          </a:p>
        </p:txBody>
      </p:sp>
      <p:grpSp>
        <p:nvGrpSpPr>
          <p:cNvPr id="3" name="组合 2"/>
          <p:cNvGrpSpPr/>
          <p:nvPr/>
        </p:nvGrpSpPr>
        <p:grpSpPr>
          <a:xfrm>
            <a:off x="2223770" y="1332230"/>
            <a:ext cx="4175760" cy="1963420"/>
            <a:chOff x="5334" y="3465"/>
            <a:chExt cx="4324" cy="3092"/>
          </a:xfrm>
        </p:grpSpPr>
        <p:sp>
          <p:nvSpPr>
            <p:cNvPr id="38" name="TextBox 28"/>
            <p:cNvSpPr txBox="1"/>
            <p:nvPr>
              <p:custDataLst>
                <p:tags r:id="rId11"/>
              </p:custDataLst>
            </p:nvPr>
          </p:nvSpPr>
          <p:spPr>
            <a:xfrm>
              <a:off x="5334" y="3465"/>
              <a:ext cx="4324"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rgbClr val="433D3C"/>
                  </a:solidFill>
                  <a:latin typeface="思源黑体" panose="020B0500000000000000" pitchFamily="34" charset="-122"/>
                  <a:ea typeface="思源黑体" panose="020B0500000000000000" pitchFamily="34" charset="-122"/>
                </a:rPr>
                <a:t>用户界面模块</a:t>
              </a:r>
            </a:p>
          </p:txBody>
        </p:sp>
        <p:sp>
          <p:nvSpPr>
            <p:cNvPr id="39" name="TextBox 29"/>
            <p:cNvSpPr txBox="1"/>
            <p:nvPr>
              <p:custDataLst>
                <p:tags r:id="rId12"/>
              </p:custDataLst>
            </p:nvPr>
          </p:nvSpPr>
          <p:spPr>
            <a:xfrm>
              <a:off x="5334" y="4231"/>
              <a:ext cx="3874" cy="232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接收用户输入的参数以及操作指令。同时，将仿真过程中的结果、模式信息等以直观的形式展示给用户。</a:t>
              </a:r>
            </a:p>
          </p:txBody>
        </p:sp>
      </p:grpSp>
      <p:grpSp>
        <p:nvGrpSpPr>
          <p:cNvPr id="8" name="组合 7"/>
          <p:cNvGrpSpPr/>
          <p:nvPr/>
        </p:nvGrpSpPr>
        <p:grpSpPr>
          <a:xfrm>
            <a:off x="7899122" y="3641247"/>
            <a:ext cx="3889085" cy="2409080"/>
            <a:chOff x="12861" y="3464"/>
            <a:chExt cx="3967" cy="5042"/>
          </a:xfrm>
        </p:grpSpPr>
        <p:sp>
          <p:nvSpPr>
            <p:cNvPr id="40" name="TextBox 28"/>
            <p:cNvSpPr txBox="1"/>
            <p:nvPr>
              <p:custDataLst>
                <p:tags r:id="rId9"/>
              </p:custDataLst>
            </p:nvPr>
          </p:nvSpPr>
          <p:spPr>
            <a:xfrm>
              <a:off x="12861" y="3464"/>
              <a:ext cx="3549" cy="926"/>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chemeClr val="tx1">
                      <a:lumMod val="95000"/>
                      <a:lumOff val="5000"/>
                    </a:schemeClr>
                  </a:solidFill>
                  <a:latin typeface="思源黑体" panose="020B0500000000000000" pitchFamily="34" charset="-122"/>
                  <a:ea typeface="思源黑体" panose="020B0500000000000000" pitchFamily="34" charset="-122"/>
                </a:rPr>
                <a:t>物理计算模块</a:t>
              </a:r>
            </a:p>
          </p:txBody>
        </p:sp>
        <p:sp>
          <p:nvSpPr>
            <p:cNvPr id="41" name="TextBox 29"/>
            <p:cNvSpPr txBox="1"/>
            <p:nvPr>
              <p:custDataLst>
                <p:tags r:id="rId10"/>
              </p:custDataLst>
            </p:nvPr>
          </p:nvSpPr>
          <p:spPr>
            <a:xfrm>
              <a:off x="12862" y="4641"/>
              <a:ext cx="3966" cy="386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mn-ea"/>
                </a:rPr>
                <a:t>运用物理公式进行数值计算，</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依据输入参数计算波速等物理量，为数值求解波动方程提供基础参数，输出数据用于频率计算和数值迭代计算过程。</a:t>
              </a:r>
            </a:p>
          </p:txBody>
        </p:sp>
      </p:grpSp>
      <p:grpSp>
        <p:nvGrpSpPr>
          <p:cNvPr id="4" name="组合 3"/>
          <p:cNvGrpSpPr/>
          <p:nvPr/>
        </p:nvGrpSpPr>
        <p:grpSpPr>
          <a:xfrm>
            <a:off x="2223770" y="3641725"/>
            <a:ext cx="3688715" cy="2038985"/>
            <a:chOff x="2400" y="7340"/>
            <a:chExt cx="5809" cy="3211"/>
          </a:xfrm>
        </p:grpSpPr>
        <p:sp>
          <p:nvSpPr>
            <p:cNvPr id="42" name="TextBox 28"/>
            <p:cNvSpPr txBox="1"/>
            <p:nvPr>
              <p:custDataLst>
                <p:tags r:id="rId7"/>
              </p:custDataLst>
            </p:nvPr>
          </p:nvSpPr>
          <p:spPr>
            <a:xfrm>
              <a:off x="2400" y="7340"/>
              <a:ext cx="5735"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chemeClr val="tx1">
                      <a:lumMod val="95000"/>
                      <a:lumOff val="5000"/>
                    </a:schemeClr>
                  </a:solidFill>
                  <a:latin typeface="思源黑体" panose="020B0500000000000000" pitchFamily="34" charset="-122"/>
                  <a:ea typeface="思源黑体" panose="020B0500000000000000" pitchFamily="34" charset="-122"/>
                </a:rPr>
                <a:t>参数处理模块</a:t>
              </a:r>
            </a:p>
          </p:txBody>
        </p:sp>
        <p:sp>
          <p:nvSpPr>
            <p:cNvPr id="43" name="TextBox 29"/>
            <p:cNvSpPr txBox="1"/>
            <p:nvPr>
              <p:custDataLst>
                <p:tags r:id="rId8"/>
              </p:custDataLst>
            </p:nvPr>
          </p:nvSpPr>
          <p:spPr>
            <a:xfrm>
              <a:off x="2400" y="8225"/>
              <a:ext cx="5809" cy="2326"/>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对用户从</a:t>
              </a:r>
              <a:r>
                <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rPr>
                <a:t> UI </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输入的参数进行合法性检查，</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sym typeface="+mn-ea"/>
                </a:rPr>
                <a:t>将合法参数统一整理并存储到特定结构体或配置文件中，</a:t>
              </a: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剔除不合法输入。</a:t>
              </a:r>
              <a:endParaRPr lang="en-US" altLang="zh-CN" sz="2000"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nvGrpSpPr>
          <p:cNvPr id="7" name="组合 6"/>
          <p:cNvGrpSpPr/>
          <p:nvPr/>
        </p:nvGrpSpPr>
        <p:grpSpPr>
          <a:xfrm>
            <a:off x="7895590" y="1224915"/>
            <a:ext cx="3982085" cy="2352675"/>
            <a:chOff x="7701" y="7369"/>
            <a:chExt cx="6271" cy="3705"/>
          </a:xfrm>
        </p:grpSpPr>
        <p:sp>
          <p:nvSpPr>
            <p:cNvPr id="44" name="TextBox 28"/>
            <p:cNvSpPr txBox="1"/>
            <p:nvPr>
              <p:custDataLst>
                <p:tags r:id="rId5"/>
              </p:custDataLst>
            </p:nvPr>
          </p:nvSpPr>
          <p:spPr>
            <a:xfrm>
              <a:off x="7701" y="7369"/>
              <a:ext cx="6130" cy="69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2400" b="1" dirty="0">
                  <a:solidFill>
                    <a:srgbClr val="433D3C"/>
                  </a:solidFill>
                  <a:latin typeface="思源黑体" panose="020B0500000000000000" pitchFamily="34" charset="-122"/>
                  <a:ea typeface="思源黑体" panose="020B0500000000000000" pitchFamily="34" charset="-122"/>
                </a:rPr>
                <a:t>仿真控制器</a:t>
              </a:r>
            </a:p>
          </p:txBody>
        </p:sp>
        <p:sp>
          <p:nvSpPr>
            <p:cNvPr id="45" name="TextBox 29"/>
            <p:cNvSpPr txBox="1"/>
            <p:nvPr>
              <p:custDataLst>
                <p:tags r:id="rId6"/>
              </p:custDataLst>
            </p:nvPr>
          </p:nvSpPr>
          <p:spPr>
            <a:xfrm>
              <a:off x="7707" y="8235"/>
              <a:ext cx="6265" cy="2839"/>
            </a:xfrm>
            <a:prstGeom prst="rect">
              <a:avLst/>
            </a:prstGeom>
          </p:spPr>
          <p:txBody>
            <a:bodyPr wrap="square" lIns="0" tIns="0" rIns="0" bIns="0">
              <a:noAutofit/>
            </a:bodyPr>
            <a:lstStyle>
              <a:defPPr>
                <a:defRPr lang="zh-CN"/>
              </a:defPPr>
              <a:lvl1pPr algn="just">
                <a:defRPr>
                  <a:solidFill>
                    <a:schemeClr val="accent2"/>
                  </a:solidFill>
                  <a:latin typeface="+mn-ea"/>
                </a:defRPr>
              </a:lvl1pPr>
            </a:lstStyle>
            <a:p>
              <a:pPr algn="l">
                <a:lnSpc>
                  <a:spcPct val="120000"/>
                </a:lnSpc>
              </a:pPr>
              <a:r>
                <a:rPr lang="zh-CN" altLang="en-US" sz="2000" dirty="0">
                  <a:solidFill>
                    <a:schemeClr val="tx1">
                      <a:lumMod val="65000"/>
                      <a:lumOff val="35000"/>
                    </a:schemeClr>
                  </a:solidFill>
                  <a:latin typeface="思源黑体" panose="020B0500000000000000" pitchFamily="34" charset="-122"/>
                  <a:ea typeface="思源黑体" panose="020B0500000000000000" pitchFamily="34" charset="-122"/>
                </a:rPr>
                <a:t>接收开始仿真指令后，按顺序协调各模块工作。先触发初始化操作，接着推进计算环节，调用绘图模块展示过程，实时判断是否满足结束条件。</a:t>
              </a:r>
            </a:p>
          </p:txBody>
        </p:sp>
      </p:gr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298450c1-d830-4022-9710-defb06406236"/>
  <p:tag name="COMMONDATA" val="eyJoZGlkIjoiYjNkNDYxMmIwNmM5NTY2OTdkODYxNGM2OGY2YmI2OG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64.1109532025641,&quot;left&quot;:260.6679307800894,&quot;top&quot;:61.41968503937005,&quot;width&quot;:608.697541660856}"/>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54.04152695500005,&quot;left&quot;:103.84047244094488,&quot;top&quot;:137.67246486895664,&quot;width&quot;:748.443464566929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95.2639918239567,&quot;left&quot;:54.186535433070866,&quot;top&quot;:96.45,&quot;width&quot;:881.0634645669292}"/>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31.55826068645536,&quot;left&quot;:97.47590551181102,&quot;top&quot;:152.95008943467565,&quot;width&quot;:758.343622047244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31.55826068645536,&quot;left&quot;:97.47590551181102,&quot;top&quot;:152.95008943467565,&quot;width&quot;:758.3436220472441}"/>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6.0470078740158,&quot;left&quot;:134.6707874015748,&quot;top&quot;:157.17874015748032,&quot;width&quot;:703.3266141732281}"/>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16.1037688330409,&quot;left&quot;:97.47590551181102,&quot;top&quot;:152.95008943467565,&quot;width&quot;:758.343622047244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Words>
  <Application>Microsoft Macintosh PowerPoint</Application>
  <PresentationFormat>宽屏</PresentationFormat>
  <Paragraphs>104</Paragraphs>
  <Slides>15</Slides>
  <Notes>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思源黑体</vt:lpstr>
      <vt:lpstr>思源宋体 CN Heavy</vt:lpstr>
      <vt:lpstr>Arial</vt:lpstr>
      <vt:lpstr>Calibri</vt:lpstr>
      <vt:lpstr>Cambria Math</vt:lpstr>
      <vt:lpstr>Office 主题</vt:lpstr>
      <vt:lpstr>PowerPoint 演示文稿</vt:lpstr>
      <vt:lpstr>PowerPoint 演示文稿</vt:lpstr>
      <vt:lpstr>PowerPoint 演示文稿</vt:lpstr>
      <vt:lpstr>选题意义</vt:lpstr>
      <vt:lpstr>PowerPoint 演示文稿</vt:lpstr>
      <vt:lpstr>物理原理</vt:lpstr>
      <vt:lpstr>物理原理</vt:lpstr>
      <vt:lpstr>PowerPoint 演示文稿</vt:lpstr>
      <vt:lpstr>程序设计</vt:lpstr>
      <vt:lpstr>程序设计</vt:lpstr>
      <vt:lpstr>PowerPoint 演示文稿</vt:lpstr>
      <vt:lpstr>仿真操作</vt:lpstr>
      <vt:lpstr>PowerPoint 演示文稿</vt:lpstr>
      <vt:lpstr>总结展望</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liu xuan</cp:lastModifiedBy>
  <cp:revision>94</cp:revision>
  <dcterms:created xsi:type="dcterms:W3CDTF">2021-11-15T06:08:00Z</dcterms:created>
  <dcterms:modified xsi:type="dcterms:W3CDTF">2025-08-01T15:47:58Z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DDF66D46700E4EF9A2D8B2FB711482CC_12</vt:lpwstr>
  </property>
  <property fmtid="{D5CDD505-2E9C-101B-9397-08002B2CF9AE}" pid="3" name="KSOProductBuildVer">
    <vt:lpwstr>2052-12.1.0.21171</vt:lpwstr>
  </property>
</Properties>
</file>